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9" r:id="rId3"/>
    <p:sldId id="261" r:id="rId4"/>
    <p:sldId id="263" r:id="rId5"/>
    <p:sldId id="265" r:id="rId6"/>
    <p:sldId id="267" r:id="rId7"/>
    <p:sldId id="269" r:id="rId8"/>
    <p:sldId id="271" r:id="rId9"/>
    <p:sldId id="273" r:id="rId10"/>
    <p:sldId id="275" r:id="rId11"/>
    <p:sldId id="277" r:id="rId12"/>
    <p:sldId id="278" r:id="rId13"/>
    <p:sldId id="280" r:id="rId14"/>
    <p:sldId id="282" r:id="rId15"/>
    <p:sldId id="284" r:id="rId16"/>
    <p:sldId id="285" r:id="rId17"/>
    <p:sldId id="287" r:id="rId18"/>
    <p:sldId id="289" r:id="rId19"/>
    <p:sldId id="291" r:id="rId20"/>
    <p:sldId id="293" r:id="rId21"/>
    <p:sldId id="297" r:id="rId22"/>
  </p:sldIdLst>
  <p:sldSz cx="9144000" cy="6858000" type="screen4x3"/>
  <p:notesSz cx="6797675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image" Target="../media/image8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8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r-Cyrl-RS" sz="1800" b="1" i="0" u="none" strike="noStrike" baseline="0" dirty="0">
                <a:effectLst/>
              </a:rPr>
              <a:t>Структура планираних прихода и примања за </a:t>
            </a:r>
            <a:r>
              <a:rPr lang="sr-Cyrl-RS" sz="1800" b="1" i="0" u="none" strike="noStrike" baseline="0" dirty="0" smtClean="0">
                <a:effectLst/>
              </a:rPr>
              <a:t>202</a:t>
            </a:r>
            <a:r>
              <a:rPr lang="sr-Latn-RS" sz="1800" b="1" i="0" u="none" strike="noStrike" baseline="0" dirty="0" smtClean="0">
                <a:effectLst/>
              </a:rPr>
              <a:t>3</a:t>
            </a:r>
            <a:r>
              <a:rPr lang="sr-Cyrl-RS" sz="1800" b="1" i="0" u="none" strike="noStrike" baseline="0" dirty="0" smtClean="0">
                <a:effectLst/>
              </a:rPr>
              <a:t>. </a:t>
            </a:r>
            <a:r>
              <a:rPr lang="sr-Cyrl-RS" sz="1800" b="1" i="0" u="none" strike="noStrike" baseline="0" dirty="0">
                <a:effectLst/>
              </a:rPr>
              <a:t>годину</a:t>
            </a:r>
            <a:endParaRPr lang="en-US" dirty="0"/>
          </a:p>
        </c:rich>
      </c:tx>
      <c:layout>
        <c:manualLayout>
          <c:xMode val="edge"/>
          <c:yMode val="edge"/>
          <c:x val="0.15374979494750657"/>
          <c:y val="2.4439859801236885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sr-Latn-RS" dirty="0" smtClean="0"/>
                      <a:t>5,54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sr-Latn-RS" dirty="0" smtClean="0"/>
                      <a:t>50,24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sr-Latn-RS" dirty="0" smtClean="0"/>
                      <a:t>39,46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sr-Latn-RS" dirty="0" smtClean="0"/>
                      <a:t>4,76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Sheet1!$E$11:$F$16</c:f>
              <c:multiLvlStrCache>
                <c:ptCount val="6"/>
                <c:lvl>
                  <c:pt idx="0">
                    <c:v>Примања од продаје нефинансијске имовине</c:v>
                  </c:pt>
                  <c:pt idx="1">
                    <c:v>Примања од продаје финансијске имовине</c:v>
                  </c:pt>
                  <c:pt idx="2">
                    <c:v>Приходи од пореза</c:v>
                  </c:pt>
                  <c:pt idx="3">
                    <c:v>Трансфери</c:v>
                  </c:pt>
                  <c:pt idx="4">
                    <c:v>Други приходи</c:v>
                  </c:pt>
                  <c:pt idx="5">
                    <c:v>Пренета средства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</c:lvl>
              </c:multiLvlStrCache>
            </c:multiLvlStrRef>
          </c:cat>
          <c:val>
            <c:numRef>
              <c:f>Sheet1!$G$11:$G$16</c:f>
              <c:numCache>
                <c:formatCode>#,##0.00</c:formatCode>
                <c:ptCount val="6"/>
                <c:pt idx="0">
                  <c:v>10659000</c:v>
                </c:pt>
                <c:pt idx="1">
                  <c:v>0</c:v>
                </c:pt>
                <c:pt idx="2">
                  <c:v>146666501</c:v>
                </c:pt>
                <c:pt idx="3">
                  <c:v>177791000</c:v>
                </c:pt>
                <c:pt idx="4">
                  <c:v>58825345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1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65277777777777779"/>
          <c:y val="0.19697036246618588"/>
          <c:w val="0.33796296296296297"/>
          <c:h val="0.74546271344527615"/>
        </c:manualLayout>
      </c:layout>
      <c:overlay val="0"/>
      <c:txPr>
        <a:bodyPr/>
        <a:lstStyle/>
        <a:p>
          <a:pPr>
            <a:defRPr sz="1200" b="1" i="0" baseline="0"/>
          </a:pPr>
          <a:endParaRPr lang="en-US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r-Cyrl-RS" dirty="0" smtClean="0"/>
              <a:t>СТРУКТУРА</a:t>
            </a:r>
            <a:r>
              <a:rPr lang="sr-Cyrl-RS" baseline="0" dirty="0" smtClean="0"/>
              <a:t> РАСХОДА БУЏЕТА</a:t>
            </a:r>
            <a:endParaRPr lang="en-US" dirty="0"/>
          </a:p>
        </c:rich>
      </c:tx>
      <c:layout>
        <c:manualLayout>
          <c:xMode val="edge"/>
          <c:yMode val="edge"/>
          <c:x val="0.17027607093988606"/>
          <c:y val="2.5195613185836494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sr-Latn-RS" dirty="0" smtClean="0"/>
                      <a:t>22,36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sr-Latn-RS" dirty="0" smtClean="0"/>
                      <a:t>36,92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sr-Latn-RS" dirty="0" smtClean="0"/>
                      <a:t>3,32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sr-Latn-RS" dirty="0" smtClean="0"/>
                      <a:t>9,24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sr-Latn-RS" dirty="0" smtClean="0"/>
                      <a:t>5,37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sr-Latn-RS" dirty="0" smtClean="0"/>
                      <a:t>0,58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sr-Latn-RS" dirty="0" smtClean="0"/>
                      <a:t>11,11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sr-Latn-RS" dirty="0" smtClean="0"/>
                      <a:t>13,75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Sheet3!$B$3:$B$10</c:f>
              <c:strCache>
                <c:ptCount val="8"/>
                <c:pt idx="0">
                  <c:v>Расходи за запослене
</c:v>
                </c:pt>
                <c:pt idx="1">
                  <c:v>Коришћење роба и услуга</c:v>
                </c:pt>
                <c:pt idx="2">
                  <c:v>Субвенције</c:v>
                </c:pt>
                <c:pt idx="3">
                  <c:v>Додације и трансфери</c:v>
                </c:pt>
                <c:pt idx="4">
                  <c:v>Социјална помоћ</c:v>
                </c:pt>
                <c:pt idx="5">
                  <c:v>Средства резерве</c:v>
                </c:pt>
                <c:pt idx="6">
                  <c:v>Остали расходи</c:v>
                </c:pt>
                <c:pt idx="7">
                  <c:v>Капитални издаци</c:v>
                </c:pt>
              </c:strCache>
            </c:strRef>
          </c:cat>
          <c:val>
            <c:numRef>
              <c:f>Sheet3!$C$3:$C$10</c:f>
              <c:numCache>
                <c:formatCode>#,##0.00</c:formatCode>
                <c:ptCount val="8"/>
                <c:pt idx="0">
                  <c:v>67570546</c:v>
                </c:pt>
                <c:pt idx="1">
                  <c:v>131153400</c:v>
                </c:pt>
                <c:pt idx="2">
                  <c:v>10225000</c:v>
                </c:pt>
                <c:pt idx="3">
                  <c:v>39019000</c:v>
                </c:pt>
                <c:pt idx="4">
                  <c:v>19128000</c:v>
                </c:pt>
                <c:pt idx="5">
                  <c:v>2000000</c:v>
                </c:pt>
                <c:pt idx="6">
                  <c:v>40687500</c:v>
                </c:pt>
                <c:pt idx="7">
                  <c:v>84158400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B050"/>
        </a:solidFill>
      </dgm:spPr>
      <dgm:t>
        <a:bodyPr/>
        <a:lstStyle/>
        <a:p>
          <a:r>
            <a:rPr lang="sr-Cyrl-RS" sz="1600" b="1" dirty="0" smtClean="0"/>
            <a:t>Општинска управа</a:t>
          </a:r>
          <a:endParaRPr lang="sr-Cyrl-RS" sz="1600" b="1" dirty="0"/>
        </a:p>
        <a:p>
          <a:r>
            <a:rPr lang="sr-Cyrl-RS" sz="1600" b="1" dirty="0" smtClean="0"/>
            <a:t>Председник општине</a:t>
          </a:r>
          <a:endParaRPr lang="sr-Cyrl-RS" sz="1600" b="1" dirty="0"/>
        </a:p>
        <a:p>
          <a:r>
            <a:rPr lang="sr-Cyrl-RS" sz="1600" b="1" dirty="0" smtClean="0"/>
            <a:t>Општинско  веће</a:t>
          </a:r>
        </a:p>
        <a:p>
          <a:r>
            <a:rPr lang="sr-Cyrl-RS" sz="1600" b="1" dirty="0" smtClean="0"/>
            <a:t>Општинско правобранилаштво</a:t>
          </a:r>
          <a:endParaRPr lang="sr-Cyrl-RS" sz="1600" b="1" dirty="0"/>
        </a:p>
        <a:p>
          <a:r>
            <a:rPr lang="sr-Cyrl-RS" sz="1600" b="1" dirty="0"/>
            <a:t>Скупштина </a:t>
          </a:r>
          <a:r>
            <a:rPr lang="sr-Cyrl-RS" sz="1600" b="1" dirty="0" smtClean="0"/>
            <a:t>општине</a:t>
          </a:r>
          <a:endParaRPr lang="en-US" sz="1600" b="1" dirty="0"/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r-Cyrl-RS" sz="1300" b="1" dirty="0">
              <a:solidFill>
                <a:schemeClr val="bg1"/>
              </a:solidFill>
            </a:rPr>
            <a:t>Предшколска установа</a:t>
          </a:r>
        </a:p>
        <a:p>
          <a:r>
            <a:rPr lang="sr-Cyrl-RS" sz="1300" b="1" dirty="0">
              <a:solidFill>
                <a:schemeClr val="bg1"/>
              </a:solidFill>
            </a:rPr>
            <a:t>Месне заједнице</a:t>
          </a:r>
        </a:p>
        <a:p>
          <a:r>
            <a:rPr lang="sr-Cyrl-RS" sz="1300" b="1" dirty="0" smtClean="0">
              <a:solidFill>
                <a:schemeClr val="bg1"/>
              </a:solidFill>
            </a:rPr>
            <a:t>Народна библиотека</a:t>
          </a:r>
          <a:endParaRPr lang="sr-Cyrl-RS" sz="1300" b="1" dirty="0">
            <a:solidFill>
              <a:schemeClr val="bg1"/>
            </a:solidFill>
          </a:endParaRPr>
        </a:p>
        <a:p>
          <a:r>
            <a:rPr lang="sr-Cyrl-RS" sz="1300" b="1" dirty="0">
              <a:solidFill>
                <a:schemeClr val="bg1"/>
              </a:solidFill>
            </a:rPr>
            <a:t>Туристичка организација </a:t>
          </a: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0070C0"/>
        </a:solidFill>
      </dgm:spPr>
      <dgm:t>
        <a:bodyPr/>
        <a:lstStyle/>
        <a:p>
          <a:r>
            <a:rPr lang="sr-Cyrl-RS" sz="1300" b="1" dirty="0"/>
            <a:t>Основне школе </a:t>
          </a:r>
        </a:p>
        <a:p>
          <a:r>
            <a:rPr lang="sr-Cyrl-RS" sz="1300" b="1" dirty="0"/>
            <a:t>Средње школе</a:t>
          </a:r>
        </a:p>
        <a:p>
          <a:r>
            <a:rPr lang="sr-Cyrl-RS" sz="1300" b="1" dirty="0"/>
            <a:t>Дом здравља</a:t>
          </a:r>
          <a:endParaRPr lang="en-US" sz="1300" b="1" dirty="0"/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6B03C56-E57D-489D-BAA9-78BCBCF466C2}" type="pres">
      <dgm:prSet presAssocID="{BDD04F37-85A8-4736-987B-C65A16E753DF}" presName="Parent" presStyleLbl="node0" presStyleIdx="0" presStyleCnt="1" custScaleX="90270" custScaleY="96066" custLinFactNeighborX="7305" custLinFactNeighborY="-10582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6AE34D3E-FD5D-4402-89AF-BF559D3EC92D}" type="pres">
      <dgm:prSet presAssocID="{BDD04F37-85A8-4736-987B-C65A16E753DF}" presName="Accent1" presStyleLbl="node1" presStyleIdx="0" presStyleCnt="13" custLinFactNeighborX="63255" custLinFactNeighborY="73046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3" custLinFactY="-50256" custLinFactNeighborX="-59621" custLinFactNeighborY="-100000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3"/>
      <dgm:spPr/>
    </dgm:pt>
    <dgm:pt modelId="{26FE1052-C82D-4BB2-8303-E4D063782600}" type="pres">
      <dgm:prSet presAssocID="{BDD04F37-85A8-4736-987B-C65A16E753DF}" presName="Accent4" presStyleLbl="node1" presStyleIdx="3" presStyleCnt="13" custLinFactX="44339" custLinFactY="-6992" custLinFactNeighborX="100000" custLinFactNeighborY="-100000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3" custFlipVert="0" custFlipHor="0" custScaleX="52849" custScaleY="16159" custLinFactX="-200000" custLinFactY="-100000" custLinFactNeighborX="-266275" custLinFactNeighborY="-126140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3" custLinFactY="100000" custLinFactNeighborX="-34738" custLinFactNeighborY="190520"/>
      <dgm:spPr/>
    </dgm:pt>
    <dgm:pt modelId="{3D7780BF-6503-41CB-98CA-855FDE3F921D}" type="pres">
      <dgm:prSet presAssocID="{C8F2A349-D54D-4B85-BD78-BA70A66CB9EA}" presName="Child1" presStyleLbl="node1" presStyleIdx="6" presStyleCnt="13" custScaleX="148099" custScaleY="142429" custLinFactNeighborX="13675" custLinFactNeighborY="470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 custLinFactY="-100000" custLinFactNeighborX="35179" custLinFactNeighborY="-142145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 custLinFactX="100000" custLinFactNeighborX="155072" custLinFactNeighborY="88856"/>
      <dgm:spPr>
        <a:solidFill>
          <a:srgbClr val="FF0000"/>
        </a:solidFill>
      </dgm:spPr>
    </dgm:pt>
    <dgm:pt modelId="{EE054ECB-2B3F-4C89-9A19-2C63D69076BA}" type="pres">
      <dgm:prSet presAssocID="{9621BB6C-CCFC-4987-A70A-BF11FC47FFCC}" presName="Child2" presStyleLbl="node1" presStyleIdx="9" presStyleCnt="13" custScaleX="125450" custScaleY="83782" custLinFactNeighborX="-16242" custLinFactNeighborY="-2911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 custLinFactY="100000" custLinFactNeighborX="-74185" custLinFactNeighborY="183268"/>
      <dgm:spPr>
        <a:solidFill>
          <a:schemeClr val="accent2">
            <a:lumMod val="40000"/>
            <a:lumOff val="60000"/>
          </a:schemeClr>
        </a:solidFill>
      </dgm:spPr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 custLinFactX="475821" custLinFactY="-300000" custLinFactNeighborX="500000" custLinFactNeighborY="-335257"/>
      <dgm:spPr>
        <a:solidFill>
          <a:srgbClr val="FFFF00"/>
        </a:solidFill>
      </dgm:spPr>
    </dgm:pt>
  </dgm:ptLst>
  <dgm:cxnLst>
    <dgm:cxn modelId="{0860E8BF-2D3A-40C5-81D4-0E22B0ABE8EF}" type="presOf" srcId="{2915701C-9177-4F63-BC4A-2A3F58667EEF}" destId="{F67C4AC6-D320-469D-8949-6AC26CBBA3A8}" srcOrd="0" destOrd="0" presId="urn:microsoft.com/office/officeart/2009/3/layout/CircleRelationship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7591235D-C685-4E94-8470-F3616331ADB8}" type="presOf" srcId="{9621BB6C-CCFC-4987-A70A-BF11FC47FFCC}" destId="{EE054ECB-2B3F-4C89-9A19-2C63D69076BA}" srcOrd="0" destOrd="0" presId="urn:microsoft.com/office/officeart/2009/3/layout/CircleRelationship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FE71CE30-0E32-4DCC-A622-3644D672B6AC}" type="presOf" srcId="{C8F2A349-D54D-4B85-BD78-BA70A66CB9EA}" destId="{3D7780BF-6503-41CB-98CA-855FDE3F921D}" srcOrd="0" destOrd="0" presId="urn:microsoft.com/office/officeart/2009/3/layout/CircleRelationship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B8CCEA5B-4E5E-4DA4-85D0-22386900FE98}" type="presOf" srcId="{BDD04F37-85A8-4736-987B-C65A16E753DF}" destId="{36B03C56-E57D-489D-BAA9-78BCBCF466C2}" srcOrd="0" destOrd="0" presId="urn:microsoft.com/office/officeart/2009/3/layout/CircleRelationship"/>
    <dgm:cxn modelId="{3AD78A94-B602-4B2E-9704-C461DEDA6552}" type="presParOf" srcId="{F67C4AC6-D320-469D-8949-6AC26CBBA3A8}" destId="{36B03C56-E57D-489D-BAA9-78BCBCF466C2}" srcOrd="0" destOrd="0" presId="urn:microsoft.com/office/officeart/2009/3/layout/CircleRelationship"/>
    <dgm:cxn modelId="{81F698AF-AB61-4FD5-9947-9C60DC5FC0AC}" type="presParOf" srcId="{F67C4AC6-D320-469D-8949-6AC26CBBA3A8}" destId="{6AE34D3E-FD5D-4402-89AF-BF559D3EC92D}" srcOrd="1" destOrd="0" presId="urn:microsoft.com/office/officeart/2009/3/layout/CircleRelationship"/>
    <dgm:cxn modelId="{8ACDCDCB-E295-460E-8119-6F26A5ED4B04}" type="presParOf" srcId="{F67C4AC6-D320-469D-8949-6AC26CBBA3A8}" destId="{8EA36E17-C808-4A8F-B550-8E3BDDE3A6F4}" srcOrd="2" destOrd="0" presId="urn:microsoft.com/office/officeart/2009/3/layout/CircleRelationship"/>
    <dgm:cxn modelId="{7FD3D5BE-F315-4EB8-89CE-AE11822F05A0}" type="presParOf" srcId="{F67C4AC6-D320-469D-8949-6AC26CBBA3A8}" destId="{004949FA-7FD1-4B77-A362-5945ADA91CA9}" srcOrd="3" destOrd="0" presId="urn:microsoft.com/office/officeart/2009/3/layout/CircleRelationship"/>
    <dgm:cxn modelId="{3779EA81-A85F-4755-8756-EB3D34107EE5}" type="presParOf" srcId="{F67C4AC6-D320-469D-8949-6AC26CBBA3A8}" destId="{26FE1052-C82D-4BB2-8303-E4D063782600}" srcOrd="4" destOrd="0" presId="urn:microsoft.com/office/officeart/2009/3/layout/CircleRelationship"/>
    <dgm:cxn modelId="{25C01E1D-5D67-4DFF-8F93-1646E6E6888C}" type="presParOf" srcId="{F67C4AC6-D320-469D-8949-6AC26CBBA3A8}" destId="{5B5715D4-85E8-4263-BFCE-8CF5FFF5C6FE}" srcOrd="5" destOrd="0" presId="urn:microsoft.com/office/officeart/2009/3/layout/CircleRelationship"/>
    <dgm:cxn modelId="{22CC306D-7C58-4694-8053-C2B6994F253D}" type="presParOf" srcId="{F67C4AC6-D320-469D-8949-6AC26CBBA3A8}" destId="{6384018A-26AF-4566-8127-D62355903781}" srcOrd="6" destOrd="0" presId="urn:microsoft.com/office/officeart/2009/3/layout/CircleRelationship"/>
    <dgm:cxn modelId="{A50267CB-5500-470B-8A0B-C4BF4F8C8A99}" type="presParOf" srcId="{F67C4AC6-D320-469D-8949-6AC26CBBA3A8}" destId="{3D7780BF-6503-41CB-98CA-855FDE3F921D}" srcOrd="7" destOrd="0" presId="urn:microsoft.com/office/officeart/2009/3/layout/CircleRelationship"/>
    <dgm:cxn modelId="{1DC61392-A948-4F05-8A0E-3C0D2EAC790D}" type="presParOf" srcId="{F67C4AC6-D320-469D-8949-6AC26CBBA3A8}" destId="{0A517365-D512-4D77-9CDF-3D337BCBA867}" srcOrd="8" destOrd="0" presId="urn:microsoft.com/office/officeart/2009/3/layout/CircleRelationship"/>
    <dgm:cxn modelId="{CF020638-55CC-49E5-8A98-2F559C189BBC}" type="presParOf" srcId="{0A517365-D512-4D77-9CDF-3D337BCBA867}" destId="{D4397D2C-6DDE-4A42-9855-5F94ADD7F1F8}" srcOrd="0" destOrd="0" presId="urn:microsoft.com/office/officeart/2009/3/layout/CircleRelationship"/>
    <dgm:cxn modelId="{CE77983B-67C9-4F54-AB27-8181051EF575}" type="presParOf" srcId="{F67C4AC6-D320-469D-8949-6AC26CBBA3A8}" destId="{DF631D91-E916-4387-97B2-68806159FA1A}" srcOrd="9" destOrd="0" presId="urn:microsoft.com/office/officeart/2009/3/layout/CircleRelationship"/>
    <dgm:cxn modelId="{C5FF4CDD-B3DF-4069-9ED6-E487B6A3C57C}" type="presParOf" srcId="{DF631D91-E916-4387-97B2-68806159FA1A}" destId="{05F66E64-01B7-46B5-8689-BB97E0438E53}" srcOrd="0" destOrd="0" presId="urn:microsoft.com/office/officeart/2009/3/layout/CircleRelationship"/>
    <dgm:cxn modelId="{76D6B0F8-4F24-4CC7-A57D-22FB93DAFAD4}" type="presParOf" srcId="{F67C4AC6-D320-469D-8949-6AC26CBBA3A8}" destId="{EE054ECB-2B3F-4C89-9A19-2C63D69076BA}" srcOrd="10" destOrd="0" presId="urn:microsoft.com/office/officeart/2009/3/layout/CircleRelationship"/>
    <dgm:cxn modelId="{61CC6EC4-2840-4C2A-B8A4-F0463E3FBF43}" type="presParOf" srcId="{F67C4AC6-D320-469D-8949-6AC26CBBA3A8}" destId="{93210B8B-460C-4687-B7E6-4051DBCA5FBF}" srcOrd="11" destOrd="0" presId="urn:microsoft.com/office/officeart/2009/3/layout/CircleRelationship"/>
    <dgm:cxn modelId="{742EE84E-14B6-401D-8FCE-53F690D52A66}" type="presParOf" srcId="{93210B8B-460C-4687-B7E6-4051DBCA5FBF}" destId="{4ABBCF6F-E7DA-4CE7-A2F5-6DD06BFAA1FA}" srcOrd="0" destOrd="0" presId="urn:microsoft.com/office/officeart/2009/3/layout/CircleRelationship"/>
    <dgm:cxn modelId="{9F70408B-D624-4C7C-BB76-B365059E9CE6}" type="presParOf" srcId="{F67C4AC6-D320-469D-8949-6AC26CBBA3A8}" destId="{A1A3314E-DDD0-4BFC-8D48-830B3847C8C1}" srcOrd="12" destOrd="0" presId="urn:microsoft.com/office/officeart/2009/3/layout/CircleRelationship"/>
    <dgm:cxn modelId="{8D01CB39-E706-4A1B-A609-DFABDB2AA910}" type="presParOf" srcId="{A1A3314E-DDD0-4BFC-8D48-830B3847C8C1}" destId="{A4780608-C72B-40F2-A560-A83F55BD6ABF}" srcOrd="0" destOrd="0" presId="urn:microsoft.com/office/officeart/2009/3/layout/CircleRelationship"/>
    <dgm:cxn modelId="{EAE30043-0388-4FDB-BCBF-F424ABDA9DF6}" type="presParOf" srcId="{F67C4AC6-D320-469D-8949-6AC26CBBA3A8}" destId="{693C14CE-CE42-41FE-8BD3-4BD5115D8392}" srcOrd="13" destOrd="0" presId="urn:microsoft.com/office/officeart/2009/3/layout/CircleRelationship"/>
    <dgm:cxn modelId="{6928CEB5-7B46-4C4D-9EF6-E154C2BAF73C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dirty="0"/>
            <a:t>Закони и прописи:</a:t>
          </a:r>
        </a:p>
        <a:p>
          <a:pPr algn="l"/>
          <a:r>
            <a:rPr lang="sr-Cyrl-RS" sz="1400" dirty="0"/>
            <a:t>Закон о финансирању локалне самоуправе,</a:t>
          </a:r>
          <a:endParaRPr lang="sr-Latn-RS" sz="1400" dirty="0"/>
        </a:p>
        <a:p>
          <a:pPr algn="l"/>
          <a:r>
            <a:rPr lang="sr-Cyrl-RS" sz="1400" dirty="0"/>
            <a:t>Закон о буџетском систему,</a:t>
          </a:r>
          <a:endParaRPr lang="sr-Latn-RS" sz="1400" dirty="0"/>
        </a:p>
        <a:p>
          <a:pPr algn="l"/>
          <a:r>
            <a:rPr lang="sr-Cyrl-RS" sz="1400" dirty="0"/>
            <a:t>Закон о локалној самоуправи, </a:t>
          </a:r>
          <a:endParaRPr lang="sr-Latn-RS" sz="1400" dirty="0"/>
        </a:p>
        <a:p>
          <a:pPr algn="l"/>
          <a:r>
            <a:rPr lang="sr-Cyrl-RS" sz="1400" dirty="0"/>
            <a:t>Упутство Министарства финансија за припрему одлуке о буџету за </a:t>
          </a:r>
          <a:r>
            <a:rPr lang="sr-Cyrl-RS" sz="1400" dirty="0" smtClean="0"/>
            <a:t>2024. </a:t>
          </a:r>
          <a:r>
            <a:rPr lang="sr-Cyrl-RS" sz="1400" dirty="0"/>
            <a:t>годину и др.</a:t>
          </a:r>
        </a:p>
        <a:p>
          <a:pPr algn="l"/>
          <a:r>
            <a:rPr lang="sr-Cyrl-RS" sz="14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/>
            <a:t>Стратешки документи:</a:t>
          </a:r>
        </a:p>
        <a:p>
          <a:pPr algn="l"/>
          <a:r>
            <a:rPr lang="sr-Cyrl-RS" sz="1400" dirty="0"/>
            <a:t>Стратегија развоја</a:t>
          </a:r>
          <a:endParaRPr lang="sr-Latn-RS" sz="1400" dirty="0">
            <a:solidFill>
              <a:srgbClr val="FF0000"/>
            </a:solidFill>
          </a:endParaRPr>
        </a:p>
        <a:p>
          <a:pPr algn="l"/>
          <a:r>
            <a:rPr lang="sr-Cyrl-RS" sz="1400" dirty="0"/>
            <a:t>Акциони планови за поједине области</a:t>
          </a:r>
          <a:endParaRPr lang="en-US" sz="1400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/>
            <a:t>Потребе буџетских корисника</a:t>
          </a:r>
          <a:endParaRPr lang="en-US" sz="1400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/>
            <a:t>Започети пројекти из ранијих година</a:t>
          </a:r>
          <a:endParaRPr lang="en-US" sz="1400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/>
            <a:t>Остварење прошлогодишњег буџета</a:t>
          </a:r>
          <a:endParaRPr lang="en-US" sz="1400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ACA8DB81-E444-4CF7-908C-EDF963874982}" type="presOf" srcId="{B764CED6-B38C-4590-855F-1F4460EB1A27}" destId="{69201674-1235-4FA7-9CBC-B675F6713E38}" srcOrd="0" destOrd="0" presId="urn:microsoft.com/office/officeart/2008/layout/HorizontalMultiLevelHierarchy"/>
    <dgm:cxn modelId="{CE6C2EF1-A830-4116-BCBE-680EB3BC0FF1}" type="presOf" srcId="{0E2CB039-CC31-48A4-8156-6B36281AE8EC}" destId="{25DAE38A-FD8C-46C3-B34D-A50FB369E7DF}" srcOrd="0" destOrd="0" presId="urn:microsoft.com/office/officeart/2008/layout/HorizontalMultiLevelHierarchy"/>
    <dgm:cxn modelId="{14A5C2A5-F5B3-4D25-8084-775D98664F7F}" type="presOf" srcId="{F2167233-387A-4C2A-92FA-201B800AF2E5}" destId="{25CF5DCC-0AE9-4D09-ABC1-8BE4D97FDFCB}" srcOrd="0" destOrd="0" presId="urn:microsoft.com/office/officeart/2008/layout/HorizontalMultiLevelHierarchy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8D61A6B0-D7C8-4B32-AE87-B2087E235D4D}" type="presOf" srcId="{346E9DC4-0947-473F-AED9-9AECED92978F}" destId="{F1903401-CDA9-4777-A04C-F19A89F110A0}" srcOrd="0" destOrd="0" presId="urn:microsoft.com/office/officeart/2008/layout/HorizontalMultiLevelHierarchy"/>
    <dgm:cxn modelId="{51981471-E5FC-409E-809F-4E509D9C388C}" type="presOf" srcId="{9324F21A-CF22-404B-991C-F0FAD04F1E1A}" destId="{531482B3-13DA-4E77-8EF9-7A508768A321}" srcOrd="0" destOrd="0" presId="urn:microsoft.com/office/officeart/2008/layout/HorizontalMultiLevelHierarchy"/>
    <dgm:cxn modelId="{DC7712C4-281A-4B6B-A125-B15D999737ED}" type="presOf" srcId="{346E9DC4-0947-473F-AED9-9AECED92978F}" destId="{D23E054D-0742-441B-9D09-9EB576968A6E}" srcOrd="1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85C73298-0DFF-440A-8F44-4CAB0B57A165}" type="presOf" srcId="{12F72430-90C8-46E7-9363-A8933111BAFD}" destId="{573F9BF2-AC82-43FC-A361-118085DB3D65}" srcOrd="0" destOrd="0" presId="urn:microsoft.com/office/officeart/2008/layout/HorizontalMultiLevelHierarchy"/>
    <dgm:cxn modelId="{3DB19237-A9C3-4CCB-938E-3E4C43B1D530}" type="presOf" srcId="{0150A799-C83B-499D-BB9F-10C758CEFD9B}" destId="{AD67EDBF-32B4-495C-A262-4812FBE80932}" srcOrd="0" destOrd="0" presId="urn:microsoft.com/office/officeart/2008/layout/HorizontalMultiLevelHierarchy"/>
    <dgm:cxn modelId="{A60F6051-764E-4C7A-953D-32C9C3CC5A65}" type="presOf" srcId="{9324F21A-CF22-404B-991C-F0FAD04F1E1A}" destId="{92BF821D-14E3-40BB-B3C5-212A94A9CA22}" srcOrd="1" destOrd="0" presId="urn:microsoft.com/office/officeart/2008/layout/HorizontalMultiLevelHierarchy"/>
    <dgm:cxn modelId="{627FD979-0A5A-41C8-8D55-CC95D4CC1E78}" type="presOf" srcId="{CACC7C31-0A19-4B77-8109-9AAB9EC25D20}" destId="{B2DE3A8A-BA09-499F-9C72-0630724E4538}" srcOrd="0" destOrd="0" presId="urn:microsoft.com/office/officeart/2008/layout/HorizontalMultiLevelHierarchy"/>
    <dgm:cxn modelId="{5FD2DA4F-6919-4880-A9C9-F75CD1D290E4}" type="presOf" srcId="{24C9F698-7D4E-4709-8117-FB7CF1BB6ECA}" destId="{94F14A6F-3CD0-4A17-88D3-6F4D0EB2D4E6}" srcOrd="0" destOrd="0" presId="urn:microsoft.com/office/officeart/2008/layout/HorizontalMultiLevelHierarchy"/>
    <dgm:cxn modelId="{CC8A7678-FD9A-48CC-AC7B-7C6B5CFA68CC}" type="presOf" srcId="{B764CED6-B38C-4590-855F-1F4460EB1A27}" destId="{EE9BE54A-48D2-43A6-AD4C-394C0EDDA292}" srcOrd="1" destOrd="0" presId="urn:microsoft.com/office/officeart/2008/layout/HorizontalMultiLevelHierarchy"/>
    <dgm:cxn modelId="{D251BD59-AFCA-4933-BB0C-4ED1F1DB2393}" type="presOf" srcId="{F2167233-387A-4C2A-92FA-201B800AF2E5}" destId="{61AA8207-A6A4-4905-9FD1-93C90724B340}" srcOrd="1" destOrd="0" presId="urn:microsoft.com/office/officeart/2008/layout/HorizontalMultiLevelHierarchy"/>
    <dgm:cxn modelId="{07964C2E-5AC1-4AA6-A09D-B7EE0B4D55A7}" type="presOf" srcId="{00360BBF-6709-42DA-A6DE-B8193ABE792F}" destId="{D1C52863-34A6-4E04-9740-6E0567681A8F}" srcOrd="0" destOrd="0" presId="urn:microsoft.com/office/officeart/2008/layout/HorizontalMultiLevelHierarchy"/>
    <dgm:cxn modelId="{44E8C2CF-40A5-40D6-B88E-AED5E07EAC6F}" type="presOf" srcId="{F68F9F1A-A0AC-4627-BB76-A21CB9C16ACA}" destId="{EE8B77DA-77C5-46AD-80A2-BD307CFE9F0A}" srcOrd="0" destOrd="0" presId="urn:microsoft.com/office/officeart/2008/layout/HorizontalMultiLevelHierarchy"/>
    <dgm:cxn modelId="{4014EA8C-4D33-4313-A027-256C5784413E}" type="presOf" srcId="{DA59984A-EA45-43D5-8622-7135015E39DC}" destId="{A288E7CD-845A-4B30-8D9E-0FCFF4059FF8}" srcOrd="0" destOrd="0" presId="urn:microsoft.com/office/officeart/2008/layout/HorizontalMultiLevelHierarchy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9B1D1A61-3419-4E2A-A7B5-9776923229D5}" type="presOf" srcId="{F68F9F1A-A0AC-4627-BB76-A21CB9C16ACA}" destId="{7E8E6685-0078-4B86-BC52-3A0FBAF76686}" srcOrd="1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8034B1EF-DBC3-4C05-B626-97FC26784C13}" type="presParOf" srcId="{25DAE38A-FD8C-46C3-B34D-A50FB369E7DF}" destId="{CB26C9DD-3124-450D-81B6-4B010B30C520}" srcOrd="0" destOrd="0" presId="urn:microsoft.com/office/officeart/2008/layout/HorizontalMultiLevelHierarchy"/>
    <dgm:cxn modelId="{D4886792-F5A0-40B2-946F-86411DF04738}" type="presParOf" srcId="{CB26C9DD-3124-450D-81B6-4B010B30C520}" destId="{D1C52863-34A6-4E04-9740-6E0567681A8F}" srcOrd="0" destOrd="0" presId="urn:microsoft.com/office/officeart/2008/layout/HorizontalMultiLevelHierarchy"/>
    <dgm:cxn modelId="{E280B21C-3A7A-4ADD-A9FC-1F8386CF64B4}" type="presParOf" srcId="{CB26C9DD-3124-450D-81B6-4B010B30C520}" destId="{CFBE3A7D-7CD3-413D-AA64-9100FA79E8D0}" srcOrd="1" destOrd="0" presId="urn:microsoft.com/office/officeart/2008/layout/HorizontalMultiLevelHierarchy"/>
    <dgm:cxn modelId="{AA4FAFCF-8F5C-4CC9-BE3C-534222241354}" type="presParOf" srcId="{CFBE3A7D-7CD3-413D-AA64-9100FA79E8D0}" destId="{25CF5DCC-0AE9-4D09-ABC1-8BE4D97FDFCB}" srcOrd="0" destOrd="0" presId="urn:microsoft.com/office/officeart/2008/layout/HorizontalMultiLevelHierarchy"/>
    <dgm:cxn modelId="{3F10CF18-7D42-4688-8027-056971DC5296}" type="presParOf" srcId="{25CF5DCC-0AE9-4D09-ABC1-8BE4D97FDFCB}" destId="{61AA8207-A6A4-4905-9FD1-93C90724B340}" srcOrd="0" destOrd="0" presId="urn:microsoft.com/office/officeart/2008/layout/HorizontalMultiLevelHierarchy"/>
    <dgm:cxn modelId="{C5B87E35-91CC-443F-8094-66A10BC1FB66}" type="presParOf" srcId="{CFBE3A7D-7CD3-413D-AA64-9100FA79E8D0}" destId="{E4E2AF43-D45C-43E2-8E5A-8B4F8328AA50}" srcOrd="1" destOrd="0" presId="urn:microsoft.com/office/officeart/2008/layout/HorizontalMultiLevelHierarchy"/>
    <dgm:cxn modelId="{16A2CD67-CAD1-419C-81CC-D689805D9650}" type="presParOf" srcId="{E4E2AF43-D45C-43E2-8E5A-8B4F8328AA50}" destId="{AD67EDBF-32B4-495C-A262-4812FBE80932}" srcOrd="0" destOrd="0" presId="urn:microsoft.com/office/officeart/2008/layout/HorizontalMultiLevelHierarchy"/>
    <dgm:cxn modelId="{D8700E6E-34F0-45BF-9B67-3CAD66243DF0}" type="presParOf" srcId="{E4E2AF43-D45C-43E2-8E5A-8B4F8328AA50}" destId="{BD88E36A-E711-4840-AED6-01651340FCD0}" srcOrd="1" destOrd="0" presId="urn:microsoft.com/office/officeart/2008/layout/HorizontalMultiLevelHierarchy"/>
    <dgm:cxn modelId="{9121D8DF-A309-4FC6-B649-F6C419E4C63B}" type="presParOf" srcId="{CFBE3A7D-7CD3-413D-AA64-9100FA79E8D0}" destId="{F1903401-CDA9-4777-A04C-F19A89F110A0}" srcOrd="2" destOrd="0" presId="urn:microsoft.com/office/officeart/2008/layout/HorizontalMultiLevelHierarchy"/>
    <dgm:cxn modelId="{F12BF43C-B0CD-4694-84A8-F56232F3987D}" type="presParOf" srcId="{F1903401-CDA9-4777-A04C-F19A89F110A0}" destId="{D23E054D-0742-441B-9D09-9EB576968A6E}" srcOrd="0" destOrd="0" presId="urn:microsoft.com/office/officeart/2008/layout/HorizontalMultiLevelHierarchy"/>
    <dgm:cxn modelId="{FDAEEC26-EF00-45CA-9DFF-92801B8B4C8C}" type="presParOf" srcId="{CFBE3A7D-7CD3-413D-AA64-9100FA79E8D0}" destId="{145ADC9F-A830-493F-9981-28A949B5D57E}" srcOrd="3" destOrd="0" presId="urn:microsoft.com/office/officeart/2008/layout/HorizontalMultiLevelHierarchy"/>
    <dgm:cxn modelId="{2A1EDFA2-7830-4E14-9A11-216AB7E974DF}" type="presParOf" srcId="{145ADC9F-A830-493F-9981-28A949B5D57E}" destId="{A288E7CD-845A-4B30-8D9E-0FCFF4059FF8}" srcOrd="0" destOrd="0" presId="urn:microsoft.com/office/officeart/2008/layout/HorizontalMultiLevelHierarchy"/>
    <dgm:cxn modelId="{E3411023-0A1D-4057-A168-99A4BA64CD1B}" type="presParOf" srcId="{145ADC9F-A830-493F-9981-28A949B5D57E}" destId="{8AF56EA1-EF0C-41F7-A64B-4E0DC746E609}" srcOrd="1" destOrd="0" presId="urn:microsoft.com/office/officeart/2008/layout/HorizontalMultiLevelHierarchy"/>
    <dgm:cxn modelId="{ED4E35E2-361E-4A46-8967-B7DDE93A602F}" type="presParOf" srcId="{CFBE3A7D-7CD3-413D-AA64-9100FA79E8D0}" destId="{531482B3-13DA-4E77-8EF9-7A508768A321}" srcOrd="4" destOrd="0" presId="urn:microsoft.com/office/officeart/2008/layout/HorizontalMultiLevelHierarchy"/>
    <dgm:cxn modelId="{B2976FB2-4B9F-4303-8901-9682B98811D5}" type="presParOf" srcId="{531482B3-13DA-4E77-8EF9-7A508768A321}" destId="{92BF821D-14E3-40BB-B3C5-212A94A9CA22}" srcOrd="0" destOrd="0" presId="urn:microsoft.com/office/officeart/2008/layout/HorizontalMultiLevelHierarchy"/>
    <dgm:cxn modelId="{AEBF0185-1CAB-4340-A059-88A5A7893D0F}" type="presParOf" srcId="{CFBE3A7D-7CD3-413D-AA64-9100FA79E8D0}" destId="{CB322892-7746-46FA-9A5A-A13AAAB16AEB}" srcOrd="5" destOrd="0" presId="urn:microsoft.com/office/officeart/2008/layout/HorizontalMultiLevelHierarchy"/>
    <dgm:cxn modelId="{4D4A6DDB-20E5-459C-900C-2FDA4C829E4E}" type="presParOf" srcId="{CB322892-7746-46FA-9A5A-A13AAAB16AEB}" destId="{573F9BF2-AC82-43FC-A361-118085DB3D65}" srcOrd="0" destOrd="0" presId="urn:microsoft.com/office/officeart/2008/layout/HorizontalMultiLevelHierarchy"/>
    <dgm:cxn modelId="{CDBAD49F-0F3C-4BC4-9F37-598409081B4F}" type="presParOf" srcId="{CB322892-7746-46FA-9A5A-A13AAAB16AEB}" destId="{83F1B72F-BD92-4E4B-8B73-2DBC7440818F}" srcOrd="1" destOrd="0" presId="urn:microsoft.com/office/officeart/2008/layout/HorizontalMultiLevelHierarchy"/>
    <dgm:cxn modelId="{948DA59C-075F-43F3-8E38-7BD709F2A740}" type="presParOf" srcId="{CFBE3A7D-7CD3-413D-AA64-9100FA79E8D0}" destId="{EE8B77DA-77C5-46AD-80A2-BD307CFE9F0A}" srcOrd="6" destOrd="0" presId="urn:microsoft.com/office/officeart/2008/layout/HorizontalMultiLevelHierarchy"/>
    <dgm:cxn modelId="{7F04E513-C7B0-436D-906D-78CD907672F5}" type="presParOf" srcId="{EE8B77DA-77C5-46AD-80A2-BD307CFE9F0A}" destId="{7E8E6685-0078-4B86-BC52-3A0FBAF76686}" srcOrd="0" destOrd="0" presId="urn:microsoft.com/office/officeart/2008/layout/HorizontalMultiLevelHierarchy"/>
    <dgm:cxn modelId="{258333C8-C96C-4D2A-AB8D-90FDC186E142}" type="presParOf" srcId="{CFBE3A7D-7CD3-413D-AA64-9100FA79E8D0}" destId="{4C9B0C12-D40F-4085-B321-C72DDFDB9D14}" srcOrd="7" destOrd="0" presId="urn:microsoft.com/office/officeart/2008/layout/HorizontalMultiLevelHierarchy"/>
    <dgm:cxn modelId="{688B1B01-8A6E-408E-A3B1-DC08BF565BCA}" type="presParOf" srcId="{4C9B0C12-D40F-4085-B321-C72DDFDB9D14}" destId="{B2DE3A8A-BA09-499F-9C72-0630724E4538}" srcOrd="0" destOrd="0" presId="urn:microsoft.com/office/officeart/2008/layout/HorizontalMultiLevelHierarchy"/>
    <dgm:cxn modelId="{88EF75B0-BE1C-4ACC-BD78-5EE3DB82C4D6}" type="presParOf" srcId="{4C9B0C12-D40F-4085-B321-C72DDFDB9D14}" destId="{225055FE-8B42-4143-ADD3-8E6B554691DD}" srcOrd="1" destOrd="0" presId="urn:microsoft.com/office/officeart/2008/layout/HorizontalMultiLevelHierarchy"/>
    <dgm:cxn modelId="{9DF78ECD-650E-4871-83F1-10B266F0B254}" type="presParOf" srcId="{CFBE3A7D-7CD3-413D-AA64-9100FA79E8D0}" destId="{69201674-1235-4FA7-9CBC-B675F6713E38}" srcOrd="8" destOrd="0" presId="urn:microsoft.com/office/officeart/2008/layout/HorizontalMultiLevelHierarchy"/>
    <dgm:cxn modelId="{FAEC31FB-FA9A-4424-A70C-48A145340B1A}" type="presParOf" srcId="{69201674-1235-4FA7-9CBC-B675F6713E38}" destId="{EE9BE54A-48D2-43A6-AD4C-394C0EDDA292}" srcOrd="0" destOrd="0" presId="urn:microsoft.com/office/officeart/2008/layout/HorizontalMultiLevelHierarchy"/>
    <dgm:cxn modelId="{8DBB50EF-63CB-438A-A87A-6871956F0D6C}" type="presParOf" srcId="{CFBE3A7D-7CD3-413D-AA64-9100FA79E8D0}" destId="{991F253B-0E4F-40EA-A604-E0113D6B712C}" srcOrd="9" destOrd="0" presId="urn:microsoft.com/office/officeart/2008/layout/HorizontalMultiLevelHierarchy"/>
    <dgm:cxn modelId="{36DC08DF-9950-45D9-9C2B-0E417986792E}" type="presParOf" srcId="{991F253B-0E4F-40EA-A604-E0113D6B712C}" destId="{94F14A6F-3CD0-4A17-88D3-6F4D0EB2D4E6}" srcOrd="0" destOrd="0" presId="urn:microsoft.com/office/officeart/2008/layout/HorizontalMultiLevelHierarchy"/>
    <dgm:cxn modelId="{0D99AE9E-08D6-4CB2-B939-AA921339F313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sr-Cyrl-RS" sz="1300" b="1" dirty="0">
              <a:solidFill>
                <a:schemeClr val="bg1"/>
              </a:solidFill>
            </a:rPr>
            <a:t>Средства из осталих </a:t>
          </a:r>
          <a:r>
            <a:rPr lang="sr-Cyrl-RS" sz="1200" b="1" dirty="0">
              <a:solidFill>
                <a:schemeClr val="bg1"/>
              </a:solidFill>
            </a:rPr>
            <a:t>извора</a:t>
          </a:r>
          <a:r>
            <a:rPr lang="sr-Cyrl-RS" sz="1300" b="1" dirty="0">
              <a:solidFill>
                <a:schemeClr val="bg1"/>
              </a:solidFill>
            </a:rPr>
            <a:t> </a:t>
          </a:r>
          <a:r>
            <a:rPr lang="sr-Latn-RS" sz="1300" b="1" dirty="0" smtClean="0">
              <a:solidFill>
                <a:schemeClr val="bg1"/>
              </a:solidFill>
            </a:rPr>
            <a:t>20.255.000,00</a:t>
          </a:r>
          <a:endParaRPr lang="en-US" sz="1400" dirty="0">
            <a:solidFill>
              <a:srgbClr val="FF0000"/>
            </a:solidFill>
          </a:endParaRPr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/>
        </a:p>
      </dgm:t>
    </dgm:pt>
    <dgm:pt modelId="{1F884CF4-1E4C-423F-AE7B-0BAC3D97360D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sr-Cyrl-RS" sz="1300" b="1" dirty="0"/>
            <a:t>Средства из буџета </a:t>
          </a:r>
          <a:r>
            <a:rPr lang="sr-Cyrl-RS" sz="1300" b="1" dirty="0" smtClean="0"/>
            <a:t>општине</a:t>
          </a:r>
        </a:p>
        <a:p>
          <a:r>
            <a:rPr lang="sr-Latn-RS" sz="1400" b="1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rPr>
            <a:t>424.542.826,00</a:t>
          </a:r>
          <a:endParaRPr lang="en-US" sz="1400" b="1" dirty="0">
            <a:solidFill>
              <a:schemeClr val="bg1"/>
            </a:solidFill>
            <a:latin typeface="Calibri" pitchFamily="34" charset="0"/>
            <a:cs typeface="Times New Roman" pitchFamily="18" charset="0"/>
          </a:endParaRPr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258C614E-C25D-47E8-BC69-ECC42BFEC5CC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sr-Cyrl-RS" sz="1200" b="1" dirty="0"/>
            <a:t>Пренета средства из ранијих година</a:t>
          </a:r>
          <a:r>
            <a:rPr lang="sr-Cyrl-RS" sz="1200" b="1" dirty="0">
              <a:solidFill>
                <a:srgbClr val="FF0000"/>
              </a:solidFill>
            </a:rPr>
            <a:t> </a:t>
          </a:r>
          <a:endParaRPr lang="sr-Cyrl-RS" sz="1200" b="1" dirty="0" smtClean="0">
            <a:solidFill>
              <a:srgbClr val="FF0000"/>
            </a:solidFill>
          </a:endParaRPr>
        </a:p>
        <a:p>
          <a:r>
            <a:rPr lang="sr-Cyrl-RS" sz="1400" dirty="0" smtClean="0">
              <a:solidFill>
                <a:schemeClr val="bg1"/>
              </a:solidFill>
            </a:rPr>
            <a:t>6.000.000,00 </a:t>
          </a:r>
          <a:endParaRPr lang="en-US" sz="1400" dirty="0">
            <a:solidFill>
              <a:schemeClr val="bg1"/>
            </a:solidFill>
          </a:endParaRPr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/>
        </a:p>
      </dgm:t>
    </dgm:pt>
    <dgm:pt modelId="{092009B7-2960-442B-A6FB-0D8F25F4F5CA}">
      <dgm:prSet custT="1"/>
      <dgm:spPr>
        <a:solidFill>
          <a:srgbClr val="FF0000"/>
        </a:solidFill>
      </dgm:spPr>
      <dgm:t>
        <a:bodyPr/>
        <a:lstStyle/>
        <a:p>
          <a:pPr algn="ctr"/>
          <a:r>
            <a:rPr lang="sr-Cyrl-RS" sz="1300" b="1" dirty="0">
              <a:solidFill>
                <a:schemeClr val="bg1"/>
              </a:solidFill>
            </a:rPr>
            <a:t>Укупан буџет </a:t>
          </a:r>
          <a:r>
            <a:rPr lang="sr-Cyrl-RS" sz="1300" b="1" dirty="0" smtClean="0">
              <a:solidFill>
                <a:schemeClr val="bg1"/>
              </a:solidFill>
            </a:rPr>
            <a:t>општине</a:t>
          </a:r>
        </a:p>
        <a:p>
          <a:pPr algn="ctr"/>
          <a:r>
            <a:rPr lang="sr-Cyrl-RS" sz="1400" dirty="0" smtClean="0">
              <a:solidFill>
                <a:schemeClr val="bg1"/>
              </a:solidFill>
            </a:rPr>
            <a:t>450.797.826,00</a:t>
          </a:r>
          <a:endParaRPr lang="en-US" sz="1400" dirty="0">
            <a:solidFill>
              <a:schemeClr val="bg1"/>
            </a:solidFill>
          </a:endParaRPr>
        </a:p>
      </dgm:t>
    </dgm:pt>
    <dgm:pt modelId="{9B9E4606-8918-432D-AF17-F974BFE575C6}" type="parTrans" cxnId="{521ED7ED-3B46-4CE8-992A-CAB92204B1C6}">
      <dgm:prSet/>
      <dgm:spPr/>
      <dgm:t>
        <a:bodyPr/>
        <a:lstStyle/>
        <a:p>
          <a:endParaRPr lang="en-US"/>
        </a:p>
      </dgm:t>
    </dgm:pt>
    <dgm:pt modelId="{15C2B52E-4F55-4082-BB1C-94031D560EB4}" type="sibTrans" cxnId="{521ED7ED-3B46-4CE8-992A-CAB92204B1C6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6E659A-663E-485D-BF89-FD74BE74A5C4}" type="pres">
      <dgm:prSet presAssocID="{1F884CF4-1E4C-423F-AE7B-0BAC3D97360D}" presName="node" presStyleLbl="node1" presStyleIdx="0" presStyleCnt="4" custScaleX="180153" custScaleY="120367" custLinFactX="-7063" custLinFactNeighborX="-100000" custLinFactNeighborY="-1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3" custScaleX="62834" custLinFactX="-877" custLinFactNeighborX="-100000" custLinFactNeighborY="-4535"/>
      <dgm:spPr/>
      <dgm:t>
        <a:bodyPr/>
        <a:lstStyle/>
        <a:p>
          <a:endParaRPr lang="en-US"/>
        </a:p>
      </dgm:t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4" custScaleX="130259" custScaleY="121347" custLinFactX="-5885" custLinFactNeighborX="-100000" custLinFactNeighborY="-25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3" custScaleX="63027" custLinFactX="-22030" custLinFactNeighborX="-100000" custLinFactNeighborY="-6544"/>
      <dgm:spPr/>
      <dgm:t>
        <a:bodyPr/>
        <a:lstStyle/>
        <a:p>
          <a:endParaRPr lang="en-US"/>
        </a:p>
      </dgm:t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4" custScaleX="182439" custScaleY="124155" custLinFactX="-13316" custLinFactNeighborX="-100000" custLinFactNeighborY="-2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B09D3-4DF0-4A67-B116-C3B0CE10042E}" type="pres">
      <dgm:prSet presAssocID="{097825AB-8F2B-4EF3-ABE1-7DCEF8027B99}" presName="spacerL" presStyleCnt="0"/>
      <dgm:spPr/>
    </dgm:pt>
    <dgm:pt modelId="{87C2FC52-975B-4E62-B5E0-1AB7C844E900}" type="pres">
      <dgm:prSet presAssocID="{097825AB-8F2B-4EF3-ABE1-7DCEF8027B99}" presName="sibTrans" presStyleLbl="sibTrans2D1" presStyleIdx="2" presStyleCnt="3" custScaleX="50860" custLinFactX="-28090" custLinFactNeighborX="-100000" custLinFactNeighborY="-6544"/>
      <dgm:spPr/>
      <dgm:t>
        <a:bodyPr/>
        <a:lstStyle/>
        <a:p>
          <a:endParaRPr lang="en-US"/>
        </a:p>
      </dgm:t>
    </dgm:pt>
    <dgm:pt modelId="{B01A7D7F-4B49-41A1-BC20-5B8B2DC888CB}" type="pres">
      <dgm:prSet presAssocID="{097825AB-8F2B-4EF3-ABE1-7DCEF8027B99}" presName="spacerR" presStyleCnt="0"/>
      <dgm:spPr/>
    </dgm:pt>
    <dgm:pt modelId="{2DB98FF9-EDB5-4EEE-AFA3-A57C7337F497}" type="pres">
      <dgm:prSet presAssocID="{092009B7-2960-442B-A6FB-0D8F25F4F5CA}" presName="node" presStyleLbl="node1" presStyleIdx="3" presStyleCnt="4" custAng="0" custScaleX="218237" custScaleY="123646" custLinFactX="-75" custLinFactNeighborX="-100000" custLinFactNeighborY="-10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3DFDD4-DA82-4EF7-B629-C1B2CDCC7D36}" type="presOf" srcId="{028ECFAC-63B3-40F0-9E03-B31D365E432C}" destId="{688A0EC4-0F6D-4987-959D-CA5F27B3CF24}" srcOrd="0" destOrd="0" presId="urn:microsoft.com/office/officeart/2005/8/layout/equation1"/>
    <dgm:cxn modelId="{BA34F34B-2B93-4147-9045-1293926DD290}" type="presOf" srcId="{44AA7FFE-EC5D-4B4A-A884-0D1E57526835}" destId="{41F09F99-3DCC-47E4-9188-F7D103A1F6E3}" srcOrd="0" destOrd="0" presId="urn:microsoft.com/office/officeart/2005/8/layout/equation1"/>
    <dgm:cxn modelId="{14EB364E-857D-437E-945D-6AB07BCF70B3}" type="presOf" srcId="{1F884CF4-1E4C-423F-AE7B-0BAC3D97360D}" destId="{D96E659A-663E-485D-BF89-FD74BE74A5C4}" srcOrd="0" destOrd="0" presId="urn:microsoft.com/office/officeart/2005/8/layout/equation1"/>
    <dgm:cxn modelId="{C724AD34-39A9-4BC4-84AD-B9AA50FB2E05}" type="presOf" srcId="{258C614E-C25D-47E8-BC69-ECC42BFEC5CC}" destId="{2F60A798-586E-4E47-B649-25F047F36835}" srcOrd="0" destOrd="0" presId="urn:microsoft.com/office/officeart/2005/8/layout/equation1"/>
    <dgm:cxn modelId="{94A613FA-EB32-416F-92CD-354DB1812A9E}" type="presOf" srcId="{567740A1-931A-404E-B8A7-DCAB60009AEA}" destId="{6C1FFF0F-B1A4-4C41-B9D3-30452A0DFA4B}" srcOrd="0" destOrd="0" presId="urn:microsoft.com/office/officeart/2005/8/layout/equation1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93434C0C-CC82-4458-BEC1-DE886EC39C0A}" type="presOf" srcId="{092009B7-2960-442B-A6FB-0D8F25F4F5CA}" destId="{2DB98FF9-EDB5-4EEE-AFA3-A57C7337F497}" srcOrd="0" destOrd="0" presId="urn:microsoft.com/office/officeart/2005/8/layout/equation1"/>
    <dgm:cxn modelId="{621576C9-9009-4DC3-808D-7EFD9C2E4475}" type="presOf" srcId="{097825AB-8F2B-4EF3-ABE1-7DCEF8027B99}" destId="{87C2FC52-975B-4E62-B5E0-1AB7C844E900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521ED7ED-3B46-4CE8-992A-CAB92204B1C6}" srcId="{028ECFAC-63B3-40F0-9E03-B31D365E432C}" destId="{092009B7-2960-442B-A6FB-0D8F25F4F5CA}" srcOrd="3" destOrd="0" parTransId="{9B9E4606-8918-432D-AF17-F974BFE575C6}" sibTransId="{15C2B52E-4F55-4082-BB1C-94031D560EB4}"/>
    <dgm:cxn modelId="{0DDDD32C-ED5D-4047-8B2F-A652AE70EA9F}" type="presOf" srcId="{1B723845-E0D1-4671-AE0F-32E0821595D7}" destId="{98F3E7AB-6934-48FA-B82F-FBEAF1B2375D}" srcOrd="0" destOrd="0" presId="urn:microsoft.com/office/officeart/2005/8/layout/equation1"/>
    <dgm:cxn modelId="{B1A00774-0D3C-406F-9413-9997B0306F44}" srcId="{028ECFAC-63B3-40F0-9E03-B31D365E432C}" destId="{567740A1-931A-404E-B8A7-DCAB60009AEA}" srcOrd="2" destOrd="0" parTransId="{0643A071-2AC8-4124-916D-3A8BE5775A6D}" sibTransId="{097825AB-8F2B-4EF3-ABE1-7DCEF8027B99}"/>
    <dgm:cxn modelId="{9B8E9DEA-02FA-4EB9-B00C-0708335F72DA}" type="presParOf" srcId="{688A0EC4-0F6D-4987-959D-CA5F27B3CF24}" destId="{D96E659A-663E-485D-BF89-FD74BE74A5C4}" srcOrd="0" destOrd="0" presId="urn:microsoft.com/office/officeart/2005/8/layout/equation1"/>
    <dgm:cxn modelId="{E66B3D08-AA63-4684-8945-A5658BD3943E}" type="presParOf" srcId="{688A0EC4-0F6D-4987-959D-CA5F27B3CF24}" destId="{BA78071E-3EA3-4945-922C-AE021F34276A}" srcOrd="1" destOrd="0" presId="urn:microsoft.com/office/officeart/2005/8/layout/equation1"/>
    <dgm:cxn modelId="{1BB61E0F-01D5-445E-B853-7EA5AB13FAD1}" type="presParOf" srcId="{688A0EC4-0F6D-4987-959D-CA5F27B3CF24}" destId="{98F3E7AB-6934-48FA-B82F-FBEAF1B2375D}" srcOrd="2" destOrd="0" presId="urn:microsoft.com/office/officeart/2005/8/layout/equation1"/>
    <dgm:cxn modelId="{C3EA7AB8-9A96-42AD-BBB4-1FEA25508B9E}" type="presParOf" srcId="{688A0EC4-0F6D-4987-959D-CA5F27B3CF24}" destId="{F9CA65E4-8785-4412-A513-0A2695416EE5}" srcOrd="3" destOrd="0" presId="urn:microsoft.com/office/officeart/2005/8/layout/equation1"/>
    <dgm:cxn modelId="{3D6DCFCD-5A66-4347-96C9-04934F412633}" type="presParOf" srcId="{688A0EC4-0F6D-4987-959D-CA5F27B3CF24}" destId="{2F60A798-586E-4E47-B649-25F047F36835}" srcOrd="4" destOrd="0" presId="urn:microsoft.com/office/officeart/2005/8/layout/equation1"/>
    <dgm:cxn modelId="{31C7CB8C-4117-4B4B-984D-5DB49F580B57}" type="presParOf" srcId="{688A0EC4-0F6D-4987-959D-CA5F27B3CF24}" destId="{F90D06A4-272D-4E58-B7CB-EB8C424E859B}" srcOrd="5" destOrd="0" presId="urn:microsoft.com/office/officeart/2005/8/layout/equation1"/>
    <dgm:cxn modelId="{23D63935-BA4C-4534-A7ED-177236E05CE1}" type="presParOf" srcId="{688A0EC4-0F6D-4987-959D-CA5F27B3CF24}" destId="{41F09F99-3DCC-47E4-9188-F7D103A1F6E3}" srcOrd="6" destOrd="0" presId="urn:microsoft.com/office/officeart/2005/8/layout/equation1"/>
    <dgm:cxn modelId="{B9C70CF6-F97B-41D4-A71A-0A0FC07796D7}" type="presParOf" srcId="{688A0EC4-0F6D-4987-959D-CA5F27B3CF24}" destId="{F015C141-867A-4124-B290-CA1BB3474B22}" srcOrd="7" destOrd="0" presId="urn:microsoft.com/office/officeart/2005/8/layout/equation1"/>
    <dgm:cxn modelId="{D903A7C2-5570-4433-AA61-2E977BFB331E}" type="presParOf" srcId="{688A0EC4-0F6D-4987-959D-CA5F27B3CF24}" destId="{6C1FFF0F-B1A4-4C41-B9D3-30452A0DFA4B}" srcOrd="8" destOrd="0" presId="urn:microsoft.com/office/officeart/2005/8/layout/equation1"/>
    <dgm:cxn modelId="{68E27F0E-FED8-4D45-9E4A-2E9C6958E091}" type="presParOf" srcId="{688A0EC4-0F6D-4987-959D-CA5F27B3CF24}" destId="{409B09D3-4DF0-4A67-B116-C3B0CE10042E}" srcOrd="9" destOrd="0" presId="urn:microsoft.com/office/officeart/2005/8/layout/equation1"/>
    <dgm:cxn modelId="{ED87923B-0A8E-4961-938D-558AA67A9DED}" type="presParOf" srcId="{688A0EC4-0F6D-4987-959D-CA5F27B3CF24}" destId="{87C2FC52-975B-4E62-B5E0-1AB7C844E900}" srcOrd="10" destOrd="0" presId="urn:microsoft.com/office/officeart/2005/8/layout/equation1"/>
    <dgm:cxn modelId="{B4758305-B0D2-4E34-B8A2-3ED8FD7E666C}" type="presParOf" srcId="{688A0EC4-0F6D-4987-959D-CA5F27B3CF24}" destId="{B01A7D7F-4B49-41A1-BC20-5B8B2DC888CB}" srcOrd="11" destOrd="0" presId="urn:microsoft.com/office/officeart/2005/8/layout/equation1"/>
    <dgm:cxn modelId="{EB880325-E65E-42E1-8B8D-E01E8D470E31}" type="presParOf" srcId="{688A0EC4-0F6D-4987-959D-CA5F27B3CF24}" destId="{2DB98FF9-EDB5-4EEE-AFA3-A57C7337F497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altLang="en-US" sz="1400" b="1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b="1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chemeClr val="accent2"/>
        </a:solidFill>
      </dgm:spPr>
      <dgm:t>
        <a:bodyPr/>
        <a:lstStyle/>
        <a:p>
          <a:pPr algn="just"/>
          <a:r>
            <a:rPr lang="sr-Cyrl-CS" sz="1400" b="1" i="1" dirty="0"/>
            <a:t>Донације</a:t>
          </a:r>
          <a:r>
            <a:rPr lang="sr-Cyrl-CS" sz="1400" b="1" dirty="0"/>
            <a:t> се добијају од домаћих и међународних донатора и организација за различите пројекте. </a:t>
          </a:r>
          <a:r>
            <a:rPr lang="sr-Cyrl-RS" altLang="en-US" sz="1400" b="1" dirty="0">
              <a:latin typeface="Calibri" panose="020F0502020204030204" pitchFamily="34" charset="0"/>
            </a:rPr>
            <a:t>Трансфери п</a:t>
          </a:r>
          <a:r>
            <a:rPr lang="ru-RU" altLang="en-US" sz="1400" b="1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b="1" dirty="0">
              <a:latin typeface="Calibri" panose="020F0502020204030204" pitchFamily="34" charset="0"/>
            </a:rPr>
            <a:t>огу бити наменски (за тачно утврђене намене) или ненаменски (није им унапред утврђена намена те се могу у складу са законом користити за било које сврхе)</a:t>
          </a:r>
          <a:r>
            <a:rPr lang="sr-Latn-RS" altLang="en-US" sz="1400" b="1" dirty="0">
              <a:latin typeface="Calibri" panose="020F0502020204030204" pitchFamily="34" charset="0"/>
            </a:rPr>
            <a:t> </a:t>
          </a:r>
          <a:r>
            <a:rPr lang="sr-Cyrl-RS" altLang="en-US" sz="1400" b="1" dirty="0">
              <a:latin typeface="Calibri" panose="020F0502020204030204" pitchFamily="34" charset="0"/>
            </a:rPr>
            <a:t>.</a:t>
          </a:r>
          <a:endParaRPr lang="en-US" sz="1400" b="1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chemeClr val="accent4"/>
        </a:solidFill>
      </dgm:spPr>
      <dgm:t>
        <a:bodyPr/>
        <a:lstStyle/>
        <a:p>
          <a:pPr algn="just"/>
          <a:r>
            <a:rPr lang="sr-Cyrl-RS" altLang="en-US" sz="1400" b="1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</a:t>
          </a:r>
          <a:r>
            <a:rPr lang="sr-Cyrl-RS" altLang="en-US" sz="1400" dirty="0">
              <a:latin typeface="Calibri" panose="020F0502020204030204" pitchFamily="34" charset="0"/>
            </a:rPr>
            <a:t>х </a:t>
          </a:r>
          <a:r>
            <a:rPr lang="sr-Cyrl-RS" altLang="en-US" sz="1400" b="1" dirty="0">
              <a:latin typeface="Calibri" panose="020F0502020204030204" pitchFamily="34" charset="0"/>
            </a:rPr>
            <a:t>или законских одредби (казне и пенали)</a:t>
          </a:r>
          <a:endParaRPr lang="en-US" sz="1400" b="1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RS" sz="1400" b="1" dirty="0">
              <a:solidFill>
                <a:schemeClr val="bg1"/>
              </a:solidFill>
            </a:rPr>
            <a:t>Ова примања се остварују продајом непокретности и покретних ствари у власништву града.</a:t>
          </a:r>
          <a:endParaRPr lang="en-US" sz="1400" b="1" dirty="0">
            <a:solidFill>
              <a:schemeClr val="bg1"/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задуживања и 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just"/>
          <a:r>
            <a:rPr lang="sr-Cyrl-RS" sz="1400" b="1" i="0" dirty="0"/>
            <a:t>Примања од задуживања представљају приливе по основу примања од задуживања код пословних банака у земљи у корист нивоа градова. Примања од продаје финансијске имовине  представљају приливе по основу продаје домаћих акција и осталог капитала у корист нивоа градова</a:t>
          </a:r>
          <a:endParaRPr lang="en-US" sz="1400" b="1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6"/>
        </a:solidFill>
      </dgm:spPr>
      <dgm:t>
        <a:bodyPr/>
        <a:lstStyle/>
        <a:p>
          <a:pPr algn="just"/>
          <a:r>
            <a:rPr lang="sr-Cyrl-RS" altLang="en-US" sz="1400" b="1" dirty="0"/>
            <a:t> Представљају вишак прихода буџета града који нису потрошени у претходној  буџетској години</a:t>
          </a:r>
          <a:endParaRPr lang="en-US" sz="1400" b="1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5BDB77F6-E600-43B9-8E1F-8A0B1EE146D4}" type="presOf" srcId="{92FD0664-EE76-4121-BE7B-68FC1EE5F4D7}" destId="{C6BA9D27-2D60-4BA7-98A9-E18E57FDB6CB}" srcOrd="0" destOrd="0" presId="urn:diagrams.loki3.com/BracketList"/>
    <dgm:cxn modelId="{7546127D-5C6B-45F3-B7C4-2696911F9C09}" type="presOf" srcId="{E055884F-7426-4921-A0E5-9CA56A76B49A}" destId="{CCB8139E-CA19-491D-9FCD-6BF28923C72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985227E-8B9D-4A18-9733-B3B912849BA2}" type="presOf" srcId="{E1B79EE1-1157-4302-AB0B-8FEDC81165FD}" destId="{F40D94EA-52E0-4740-A924-EAF350BDF213}" srcOrd="0" destOrd="0" presId="urn:diagrams.loki3.com/BracketList"/>
    <dgm:cxn modelId="{510C7BA0-F37E-482F-BD23-FA8CD83AD097}" type="presOf" srcId="{0C844461-76DE-4FEA-A87D-23440AD6FC2E}" destId="{C6144CDB-22C1-4337-9F95-C3A522A707D1}" srcOrd="0" destOrd="0" presId="urn:diagrams.loki3.com/BracketList"/>
    <dgm:cxn modelId="{85AFDAAB-5F90-4ECE-8E5A-AE3B6E99A53B}" type="presOf" srcId="{EEA47F19-311D-44B3-AAA4-35C98BD4844B}" destId="{EFEB1020-9C17-48DC-BBE0-54FA743F9F75}" srcOrd="0" destOrd="0" presId="urn:diagrams.loki3.com/BracketList"/>
    <dgm:cxn modelId="{B18607D7-8327-47B3-A744-ED4538292C52}" type="presOf" srcId="{A22D28D0-C0EE-4FAC-9411-A8A4995FB17B}" destId="{B43D6F8D-5103-4DCA-8971-053A6B7A987B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FE1BCDC3-061C-4829-B4E7-B0B38AB9529B}" type="presOf" srcId="{28888755-727E-436B-B2F2-DA7896544A65}" destId="{9312B733-3AEB-49F6-8245-08553BA2949B}" srcOrd="0" destOrd="0" presId="urn:diagrams.loki3.com/BracketList"/>
    <dgm:cxn modelId="{6D5EEAC7-B885-49C0-A27C-21F5FEF6F594}" type="presOf" srcId="{D45E583C-4AAD-40D2-9D24-9A0A68141567}" destId="{7BB6658A-32E0-42C7-B82A-240BF45CF27D}" srcOrd="0" destOrd="0" presId="urn:diagrams.loki3.com/BracketList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E2FA49E4-D8C7-4E74-8DE6-8014378731C9}" type="presOf" srcId="{4B4A2A45-FFA7-47F5-A99D-A2DFD7698107}" destId="{9A05939C-6B40-4C32-897A-4A6DC3E71E5B}" srcOrd="0" destOrd="0" presId="urn:diagrams.loki3.com/BracketList"/>
    <dgm:cxn modelId="{64069216-62AC-4739-9588-29E63F6F167C}" type="presOf" srcId="{26EF48C7-6381-4355-B03F-DD441AE957C7}" destId="{EFAACCF6-3A6A-4536-89B0-F0A7C44F6BE1}" srcOrd="0" destOrd="0" presId="urn:diagrams.loki3.com/BracketList"/>
    <dgm:cxn modelId="{7640AE9F-5B8E-4A8F-B7CD-1C22AF905F47}" type="presOf" srcId="{6B14159D-5902-471E-9F91-CEA86CA18597}" destId="{FFFD7BD8-195B-4FA4-9414-4F4C582F5570}" srcOrd="0" destOrd="0" presId="urn:diagrams.loki3.com/BracketList"/>
    <dgm:cxn modelId="{C21B1BC3-168C-4EB5-9B9E-205D77D99E54}" type="presOf" srcId="{E1AD8724-28DC-48C5-B75E-B0D1F33E6279}" destId="{939B76D1-BB33-4E50-9ECD-839FB5787B95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F6554459-BE7C-4F4F-82D4-0BC626B83C5E}" type="presOf" srcId="{FE2BA0E8-81AC-463B-B498-EF464F5BCE06}" destId="{9893D59A-7FEC-486D-89C4-D28135F6121C}" srcOrd="0" destOrd="0" presId="urn:diagrams.loki3.com/BracketList"/>
    <dgm:cxn modelId="{83F2F138-8D72-4075-9F0E-9DAE9183EB5A}" type="presParOf" srcId="{EFEB1020-9C17-48DC-BBE0-54FA743F9F75}" destId="{98695426-23ED-40C0-90A1-2BB445DEBC64}" srcOrd="0" destOrd="0" presId="urn:diagrams.loki3.com/BracketList"/>
    <dgm:cxn modelId="{FF4262C4-8FD6-4822-9C70-2A96A7301269}" type="presParOf" srcId="{98695426-23ED-40C0-90A1-2BB445DEBC64}" destId="{C6144CDB-22C1-4337-9F95-C3A522A707D1}" srcOrd="0" destOrd="0" presId="urn:diagrams.loki3.com/BracketList"/>
    <dgm:cxn modelId="{D21D356A-99C6-4F46-A693-5F7008224219}" type="presParOf" srcId="{98695426-23ED-40C0-90A1-2BB445DEBC64}" destId="{02385D1D-92EB-445D-B736-940004751C79}" srcOrd="1" destOrd="0" presId="urn:diagrams.loki3.com/BracketList"/>
    <dgm:cxn modelId="{C40FDB09-416F-46A6-BE38-A2C1CB1D8F45}" type="presParOf" srcId="{98695426-23ED-40C0-90A1-2BB445DEBC64}" destId="{99D36636-E395-439F-A79A-29C0BFB6F7E4}" srcOrd="2" destOrd="0" presId="urn:diagrams.loki3.com/BracketList"/>
    <dgm:cxn modelId="{E1761965-A462-4B49-826D-CDB1CD8E295A}" type="presParOf" srcId="{98695426-23ED-40C0-90A1-2BB445DEBC64}" destId="{7BB6658A-32E0-42C7-B82A-240BF45CF27D}" srcOrd="3" destOrd="0" presId="urn:diagrams.loki3.com/BracketList"/>
    <dgm:cxn modelId="{F55703A7-1937-41E5-BC12-84F63CB2FEE3}" type="presParOf" srcId="{EFEB1020-9C17-48DC-BBE0-54FA743F9F75}" destId="{5B3CB043-7A92-47E9-A4C4-39EC715F2552}" srcOrd="1" destOrd="0" presId="urn:diagrams.loki3.com/BracketList"/>
    <dgm:cxn modelId="{FE87E39E-7DC4-4C42-90C9-289A74C4B930}" type="presParOf" srcId="{EFEB1020-9C17-48DC-BBE0-54FA743F9F75}" destId="{D9DF5E9A-39D4-44B7-A326-58B07A05D91E}" srcOrd="2" destOrd="0" presId="urn:diagrams.loki3.com/BracketList"/>
    <dgm:cxn modelId="{617DB2BB-64A5-4289-8236-3DD5DACD28FC}" type="presParOf" srcId="{D9DF5E9A-39D4-44B7-A326-58B07A05D91E}" destId="{F40D94EA-52E0-4740-A924-EAF350BDF213}" srcOrd="0" destOrd="0" presId="urn:diagrams.loki3.com/BracketList"/>
    <dgm:cxn modelId="{5586E421-AB44-4607-AC71-B5CA747925C2}" type="presParOf" srcId="{D9DF5E9A-39D4-44B7-A326-58B07A05D91E}" destId="{0E930D30-96BC-4D43-B65A-EE88C46DBE48}" srcOrd="1" destOrd="0" presId="urn:diagrams.loki3.com/BracketList"/>
    <dgm:cxn modelId="{4AF7CD7A-3F36-45F3-8FAD-1F559C471920}" type="presParOf" srcId="{D9DF5E9A-39D4-44B7-A326-58B07A05D91E}" destId="{5831BF15-ED1F-4BD5-857B-18B8E573D9AB}" srcOrd="2" destOrd="0" presId="urn:diagrams.loki3.com/BracketList"/>
    <dgm:cxn modelId="{25E9DCF3-5CC2-4573-9BB5-1DBAC66F51C4}" type="presParOf" srcId="{D9DF5E9A-39D4-44B7-A326-58B07A05D91E}" destId="{C6BA9D27-2D60-4BA7-98A9-E18E57FDB6CB}" srcOrd="3" destOrd="0" presId="urn:diagrams.loki3.com/BracketList"/>
    <dgm:cxn modelId="{DABA392A-A77D-48D4-BBC1-3B3ED4FBC75B}" type="presParOf" srcId="{EFEB1020-9C17-48DC-BBE0-54FA743F9F75}" destId="{5A002753-9FCA-4DC5-B8A6-1F7632BDDE58}" srcOrd="3" destOrd="0" presId="urn:diagrams.loki3.com/BracketList"/>
    <dgm:cxn modelId="{C79775AE-CB60-4CCD-8EE3-C42A6F19CCC4}" type="presParOf" srcId="{EFEB1020-9C17-48DC-BBE0-54FA743F9F75}" destId="{9709DCCB-B8A8-47BC-A303-F9EC41DA889E}" srcOrd="4" destOrd="0" presId="urn:diagrams.loki3.com/BracketList"/>
    <dgm:cxn modelId="{B6C8F313-C10A-4372-9A77-E5BD2F8043EE}" type="presParOf" srcId="{9709DCCB-B8A8-47BC-A303-F9EC41DA889E}" destId="{CCB8139E-CA19-491D-9FCD-6BF28923C725}" srcOrd="0" destOrd="0" presId="urn:diagrams.loki3.com/BracketList"/>
    <dgm:cxn modelId="{063555CF-7459-486D-8061-050B112B99DC}" type="presParOf" srcId="{9709DCCB-B8A8-47BC-A303-F9EC41DA889E}" destId="{14D1633C-A097-4A5A-8269-B04E98857E56}" srcOrd="1" destOrd="0" presId="urn:diagrams.loki3.com/BracketList"/>
    <dgm:cxn modelId="{D9219EE9-CF98-442D-9642-721C475066ED}" type="presParOf" srcId="{9709DCCB-B8A8-47BC-A303-F9EC41DA889E}" destId="{82B38D6F-2AA7-4339-A71D-28AA55699178}" srcOrd="2" destOrd="0" presId="urn:diagrams.loki3.com/BracketList"/>
    <dgm:cxn modelId="{CCAEBB19-FEAB-4CB3-9B9F-6670FA75D8AB}" type="presParOf" srcId="{9709DCCB-B8A8-47BC-A303-F9EC41DA889E}" destId="{FFFD7BD8-195B-4FA4-9414-4F4C582F5570}" srcOrd="3" destOrd="0" presId="urn:diagrams.loki3.com/BracketList"/>
    <dgm:cxn modelId="{7E20BA62-1FCE-42C7-B169-519F14A56219}" type="presParOf" srcId="{EFEB1020-9C17-48DC-BBE0-54FA743F9F75}" destId="{D3A122A3-FC4C-4845-B4FF-0E74CF3D50D3}" srcOrd="5" destOrd="0" presId="urn:diagrams.loki3.com/BracketList"/>
    <dgm:cxn modelId="{8A30E35E-F89F-4BAD-BC68-D44A4F9250FF}" type="presParOf" srcId="{EFEB1020-9C17-48DC-BBE0-54FA743F9F75}" destId="{CCB5FDA4-BEC8-4CA1-835A-2A3BEEBEC456}" srcOrd="6" destOrd="0" presId="urn:diagrams.loki3.com/BracketList"/>
    <dgm:cxn modelId="{E431BE67-946A-44B2-A5F1-E4B2AD0C34AB}" type="presParOf" srcId="{CCB5FDA4-BEC8-4CA1-835A-2A3BEEBEC456}" destId="{9312B733-3AEB-49F6-8245-08553BA2949B}" srcOrd="0" destOrd="0" presId="urn:diagrams.loki3.com/BracketList"/>
    <dgm:cxn modelId="{9CB9FF6F-018A-46C3-9844-1A3B93DD8054}" type="presParOf" srcId="{CCB5FDA4-BEC8-4CA1-835A-2A3BEEBEC456}" destId="{435AB433-2559-485A-A03D-C32F36288071}" srcOrd="1" destOrd="0" presId="urn:diagrams.loki3.com/BracketList"/>
    <dgm:cxn modelId="{609BA8CA-89DF-408C-BFFC-36CFE697B807}" type="presParOf" srcId="{CCB5FDA4-BEC8-4CA1-835A-2A3BEEBEC456}" destId="{C13B9160-72D5-46E0-A1C0-91E8634DFAE2}" srcOrd="2" destOrd="0" presId="urn:diagrams.loki3.com/BracketList"/>
    <dgm:cxn modelId="{1B8629F0-BC28-4B24-A443-5BEE574EBAFB}" type="presParOf" srcId="{CCB5FDA4-BEC8-4CA1-835A-2A3BEEBEC456}" destId="{9893D59A-7FEC-486D-89C4-D28135F6121C}" srcOrd="3" destOrd="0" presId="urn:diagrams.loki3.com/BracketList"/>
    <dgm:cxn modelId="{280BA920-2985-464D-B291-CB4D7494158D}" type="presParOf" srcId="{EFEB1020-9C17-48DC-BBE0-54FA743F9F75}" destId="{A421D242-ABBF-45EB-97FD-83930430328F}" srcOrd="7" destOrd="0" presId="urn:diagrams.loki3.com/BracketList"/>
    <dgm:cxn modelId="{4D40FB4C-593E-4AFB-B64F-560056E2638D}" type="presParOf" srcId="{EFEB1020-9C17-48DC-BBE0-54FA743F9F75}" destId="{F0DED400-B200-4EA2-AB34-CCFF58E07A6E}" srcOrd="8" destOrd="0" presId="urn:diagrams.loki3.com/BracketList"/>
    <dgm:cxn modelId="{9AF6BB6E-E0AB-4398-A7D9-365364DB1997}" type="presParOf" srcId="{F0DED400-B200-4EA2-AB34-CCFF58E07A6E}" destId="{EFAACCF6-3A6A-4536-89B0-F0A7C44F6BE1}" srcOrd="0" destOrd="0" presId="urn:diagrams.loki3.com/BracketList"/>
    <dgm:cxn modelId="{D3828C2C-A8AC-4E81-8A7B-F7F369604DA4}" type="presParOf" srcId="{F0DED400-B200-4EA2-AB34-CCFF58E07A6E}" destId="{6497CA82-45EE-4BD1-AEB4-CC3961FBFB74}" srcOrd="1" destOrd="0" presId="urn:diagrams.loki3.com/BracketList"/>
    <dgm:cxn modelId="{30160F66-F409-44F1-BD39-7E5E2EFD027B}" type="presParOf" srcId="{F0DED400-B200-4EA2-AB34-CCFF58E07A6E}" destId="{CD7548DD-1E84-4DA7-B1D0-28F3E4EBFF82}" srcOrd="2" destOrd="0" presId="urn:diagrams.loki3.com/BracketList"/>
    <dgm:cxn modelId="{75B05C50-45FD-4B30-BE70-9293EB31ED87}" type="presParOf" srcId="{F0DED400-B200-4EA2-AB34-CCFF58E07A6E}" destId="{9A05939C-6B40-4C32-897A-4A6DC3E71E5B}" srcOrd="3" destOrd="0" presId="urn:diagrams.loki3.com/BracketList"/>
    <dgm:cxn modelId="{16A79D59-DB3C-464C-B336-ED097247BBE2}" type="presParOf" srcId="{EFEB1020-9C17-48DC-BBE0-54FA743F9F75}" destId="{569EA799-9807-4770-B698-79D3EF79120B}" srcOrd="9" destOrd="0" presId="urn:diagrams.loki3.com/BracketList"/>
    <dgm:cxn modelId="{ACAF1015-B0E6-4A29-ACC0-5A6E4AA01B4C}" type="presParOf" srcId="{EFEB1020-9C17-48DC-BBE0-54FA743F9F75}" destId="{2B991069-479A-498A-AF83-5B33CD9F12C6}" srcOrd="10" destOrd="0" presId="urn:diagrams.loki3.com/BracketList"/>
    <dgm:cxn modelId="{CA2BA8E0-62EC-4CFB-8856-38C5A6BFF432}" type="presParOf" srcId="{2B991069-479A-498A-AF83-5B33CD9F12C6}" destId="{939B76D1-BB33-4E50-9ECD-839FB5787B95}" srcOrd="0" destOrd="0" presId="urn:diagrams.loki3.com/BracketList"/>
    <dgm:cxn modelId="{C30819C3-5796-4019-B0CD-E5AC18A3A10A}" type="presParOf" srcId="{2B991069-479A-498A-AF83-5B33CD9F12C6}" destId="{7845F59F-6101-48DE-ABCC-EC5351843F5B}" srcOrd="1" destOrd="0" presId="urn:diagrams.loki3.com/BracketList"/>
    <dgm:cxn modelId="{74EFD923-123A-423E-A87F-948302853C60}" type="presParOf" srcId="{2B991069-479A-498A-AF83-5B33CD9F12C6}" destId="{8DC06B04-AA78-4007-96F1-AC66800E204E}" srcOrd="2" destOrd="0" presId="urn:diagrams.loki3.com/BracketList"/>
    <dgm:cxn modelId="{A28D3773-16C3-459D-B598-38888F4255AA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r-Cyrl-RS" dirty="0">
              <a:solidFill>
                <a:schemeClr val="bg1"/>
              </a:solidFill>
            </a:rPr>
            <a:t>Укупни буџетски приходи и примања  </a:t>
          </a:r>
          <a:r>
            <a:rPr lang="sr-Latn-RS" dirty="0" smtClean="0">
              <a:solidFill>
                <a:schemeClr val="bg1"/>
              </a:solidFill>
            </a:rPr>
            <a:t>450.797.826,00</a:t>
          </a:r>
          <a:r>
            <a:rPr lang="sr-Cyrl-RS" dirty="0" smtClean="0">
              <a:solidFill>
                <a:schemeClr val="bg1"/>
              </a:solidFill>
            </a:rPr>
            <a:t> </a:t>
          </a:r>
          <a:r>
            <a:rPr lang="sr-Cyrl-RS" dirty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sr-Cyrl-RS" sz="1300" b="1" dirty="0">
              <a:solidFill>
                <a:schemeClr val="bg1"/>
              </a:solidFill>
            </a:rPr>
            <a:t>Приходи од  пореза </a:t>
          </a:r>
          <a:r>
            <a:rPr lang="sr-Latn-RS" sz="1300" b="1" dirty="0" smtClean="0">
              <a:solidFill>
                <a:schemeClr val="bg1"/>
              </a:solidFill>
            </a:rPr>
            <a:t>226.474.826,00</a:t>
          </a:r>
          <a:r>
            <a:rPr lang="sr-Cyrl-RS" sz="1300" b="1" dirty="0" smtClean="0">
              <a:solidFill>
                <a:schemeClr val="bg1"/>
              </a:solidFill>
            </a:rPr>
            <a:t>        </a:t>
          </a:r>
          <a:r>
            <a:rPr lang="sr-Cyrl-RS" sz="1300" b="1" dirty="0">
              <a:solidFill>
                <a:schemeClr val="bg1"/>
              </a:solidFill>
            </a:rPr>
            <a:t>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r>
            <a:rPr lang="sr-Cyrl-RS" sz="1300" b="1" dirty="0" smtClean="0">
              <a:solidFill>
                <a:schemeClr val="bg1"/>
              </a:solidFill>
            </a:rPr>
            <a:t>Трансфери</a:t>
          </a:r>
        </a:p>
        <a:p>
          <a:pPr algn="ctr"/>
          <a:r>
            <a:rPr lang="sr-Latn-RS" sz="1300" b="1" dirty="0" smtClean="0">
              <a:solidFill>
                <a:schemeClr val="bg1"/>
              </a:solidFill>
            </a:rPr>
            <a:t>177.876.000,00 </a:t>
          </a:r>
          <a:r>
            <a:rPr lang="sr-Cyrl-RS" sz="1300" b="1" dirty="0" smtClean="0">
              <a:solidFill>
                <a:schemeClr val="bg1"/>
              </a:solidFill>
            </a:rPr>
            <a:t>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sr-Cyrl-RS" sz="1300" b="1" dirty="0">
              <a:solidFill>
                <a:schemeClr val="bg1"/>
              </a:solidFill>
            </a:rPr>
            <a:t>Други приходи </a:t>
          </a:r>
          <a:r>
            <a:rPr lang="sr-Latn-RS" sz="1300" b="1" dirty="0" smtClean="0">
              <a:solidFill>
                <a:schemeClr val="bg1"/>
              </a:solidFill>
            </a:rPr>
            <a:t> 21.447.000,00 </a:t>
          </a:r>
          <a:r>
            <a:rPr lang="sr-Cyrl-RS" sz="1300" b="1" dirty="0" smtClean="0">
              <a:solidFill>
                <a:schemeClr val="bg1"/>
              </a:solidFill>
            </a:rPr>
            <a:t> динара</a:t>
          </a:r>
          <a:r>
            <a:rPr lang="sr-Latn-RS" sz="1300" b="1" dirty="0" smtClean="0">
              <a:solidFill>
                <a:schemeClr val="bg1"/>
              </a:solidFill>
            </a:rPr>
            <a:t> </a:t>
          </a:r>
          <a:endParaRPr lang="en-US" sz="1300" b="1" dirty="0">
            <a:solidFill>
              <a:schemeClr val="bg1"/>
            </a:solidFill>
          </a:endParaRPr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40EF3D92-C4CB-4CBC-8AED-087234C53764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r-Cyrl-RS" sz="1300" b="1" dirty="0">
              <a:solidFill>
                <a:schemeClr val="bg1"/>
              </a:solidFill>
            </a:rPr>
            <a:t>Примања од продаје нефинансијске </a:t>
          </a:r>
          <a:r>
            <a:rPr lang="sr-Cyrl-RS" sz="1300" b="1" dirty="0" smtClean="0">
              <a:solidFill>
                <a:schemeClr val="bg1"/>
              </a:solidFill>
            </a:rPr>
            <a:t>имовине </a:t>
          </a:r>
          <a:r>
            <a:rPr lang="sr-Latn-RS" sz="1300" b="1" dirty="0" smtClean="0">
              <a:solidFill>
                <a:schemeClr val="bg1"/>
              </a:solidFill>
            </a:rPr>
            <a:t>19.000.000,00</a:t>
          </a:r>
          <a:r>
            <a:rPr lang="sr-Cyrl-RS" sz="1300" b="1" dirty="0" smtClean="0">
              <a:solidFill>
                <a:schemeClr val="bg1"/>
              </a:solidFill>
            </a:rPr>
            <a:t> </a:t>
          </a:r>
          <a:r>
            <a:rPr lang="sr-Cyrl-RS" sz="1300" b="1" dirty="0">
              <a:solidFill>
                <a:schemeClr val="bg1"/>
              </a:solidFill>
            </a:rPr>
            <a:t>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920F0D4F-6C4C-4BE8-9363-F48FBF034871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r-Cyrl-RS" sz="1300" b="1" dirty="0">
              <a:solidFill>
                <a:schemeClr val="bg1"/>
              </a:solidFill>
            </a:rPr>
            <a:t>Примања од продаје финансијске </a:t>
          </a:r>
          <a:r>
            <a:rPr lang="sr-Cyrl-RS" sz="1300" b="1" dirty="0" smtClean="0">
              <a:solidFill>
                <a:schemeClr val="bg1"/>
              </a:solidFill>
            </a:rPr>
            <a:t>имовине 0 </a:t>
          </a:r>
          <a:r>
            <a:rPr lang="sr-Cyrl-RS" sz="1300" b="1" dirty="0">
              <a:solidFill>
                <a:schemeClr val="bg1"/>
              </a:solidFill>
            </a:rPr>
            <a:t>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43AA7920-B602-4336-8E46-A663A1629DDB}" type="par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5F9FEDD2-AAF1-4278-94C9-B59264FA9EB9}" type="sib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r-Cyrl-RS" sz="1300" b="1" dirty="0">
              <a:solidFill>
                <a:schemeClr val="bg1">
                  <a:lumMod val="95000"/>
                </a:schemeClr>
              </a:solidFill>
            </a:rPr>
            <a:t>Пренета средства из ранијих година</a:t>
          </a:r>
          <a:r>
            <a:rPr lang="sr-Latn-RS" sz="1300" b="1" dirty="0">
              <a:solidFill>
                <a:schemeClr val="bg1">
                  <a:lumMod val="95000"/>
                </a:schemeClr>
              </a:solidFill>
            </a:rPr>
            <a:t> </a:t>
          </a:r>
          <a:r>
            <a:rPr lang="sr-Latn-RS" sz="1300" b="1" dirty="0" smtClean="0">
              <a:solidFill>
                <a:schemeClr val="bg1">
                  <a:lumMod val="95000"/>
                </a:schemeClr>
              </a:solidFill>
            </a:rPr>
            <a:t> 6.000.000,00 </a:t>
          </a:r>
          <a:r>
            <a:rPr lang="sr-Cyrl-RS" sz="1300" b="1" dirty="0">
              <a:solidFill>
                <a:schemeClr val="bg1">
                  <a:lumMod val="95000"/>
                </a:schemeClr>
              </a:solidFill>
            </a:rPr>
            <a:t>динара</a:t>
          </a:r>
          <a:endParaRPr lang="en-US" sz="1300" b="1" dirty="0">
            <a:solidFill>
              <a:schemeClr val="bg1">
                <a:lumMod val="95000"/>
              </a:schemeClr>
            </a:solidFill>
          </a:endParaRPr>
        </a:p>
      </dgm:t>
    </dgm:pt>
    <dgm:pt modelId="{A1307EAF-2414-4AFE-BE82-97C79333BAA9}" type="par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type="sib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7" custLinFactNeighborX="-558" custLinFactNeighborY="-2894"/>
      <dgm:spPr/>
      <dgm:t>
        <a:bodyPr/>
        <a:lstStyle/>
        <a:p>
          <a:endParaRPr lang="en-US"/>
        </a:p>
      </dgm:t>
    </dgm:pt>
    <dgm:pt modelId="{63432802-399F-407F-AC10-7219543A0326}" type="pres">
      <dgm:prSet presAssocID="{DB1A1606-130D-4B45-9553-0A0B804495DF}" presName="node" presStyleLbl="vennNode1" presStyleIdx="1" presStyleCnt="7" custScaleX="142285" custScaleY="94217" custRadScaleRad="104129" custRadScaleInc="-4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BFEB2-6844-4A2C-8DC2-780280CBA079}" type="pres">
      <dgm:prSet presAssocID="{AEA7499A-114B-4146-9776-CDD8ACEC6B39}" presName="node" presStyleLbl="vennNode1" presStyleIdx="2" presStyleCnt="7" custScaleX="132163" custScaleY="110812" custRadScaleRad="132326" custRadScaleInc="-4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E88A7-5745-4E4F-A7A8-F71A4DA0D5F2}" type="pres">
      <dgm:prSet presAssocID="{BF71EFAE-EC9F-46E9-BD2A-1686637595DA}" presName="node" presStyleLbl="vennNode1" presStyleIdx="3" presStyleCnt="7" custScaleX="127207" custRadScaleRad="122699" custRadScaleInc="-28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E4213-15E1-4436-8045-C055E8A54EDE}" type="pres">
      <dgm:prSet presAssocID="{40EF3D92-C4CB-4CBC-8AED-087234C53764}" presName="node" presStyleLbl="vennNode1" presStyleIdx="4" presStyleCnt="7" custScaleX="136401" custScaleY="86404" custRadScaleRad="90873" custRadScaleInc="1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FC9CD-FF79-40EF-A271-A8DBB0423AC2}" type="pres">
      <dgm:prSet presAssocID="{920F0D4F-6C4C-4BE8-9363-F48FBF034871}" presName="node" presStyleLbl="vennNode1" presStyleIdx="5" presStyleCnt="7" custScaleX="125744" custScaleY="90384" custRadScaleRad="124066" custRadScaleInc="28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9A2CE-A671-47B5-8CD8-544465E52E9C}" type="pres">
      <dgm:prSet presAssocID="{15426A40-9AD2-4153-8230-E20BC4B11534}" presName="node" presStyleLbl="vennNode1" presStyleIdx="6" presStyleCnt="7" custScaleX="129160" custScaleY="105857" custRadScaleRad="132155" custRadScaleInc="30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5D8BCA-A875-424B-917F-D801608B9607}" srcId="{43275D6C-D470-4E2E-96F8-239EECE5D634}" destId="{920F0D4F-6C4C-4BE8-9363-F48FBF034871}" srcOrd="4" destOrd="0" parTransId="{43AA7920-B602-4336-8E46-A663A1629DDB}" sibTransId="{5F9FEDD2-AAF1-4278-94C9-B59264FA9EB9}"/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70D56E38-BE06-4EFB-9B49-678E90E933DA}" type="presOf" srcId="{BF71EFAE-EC9F-46E9-BD2A-1686637595DA}" destId="{9DDE88A7-5745-4E4F-A7A8-F71A4DA0D5F2}" srcOrd="0" destOrd="0" presId="urn:microsoft.com/office/officeart/2005/8/layout/radial3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62325047-D858-4AFC-8C4C-2B00F5A5F60F}" type="presOf" srcId="{691C1FF8-D24B-462D-B13F-4086A7342655}" destId="{E6763EE5-8DA4-47FB-A886-915FA197CAD0}" srcOrd="0" destOrd="0" presId="urn:microsoft.com/office/officeart/2005/8/layout/radial3"/>
    <dgm:cxn modelId="{09B198C8-E6EF-4BF2-B04A-98A7D3B82C52}" srcId="{43275D6C-D470-4E2E-96F8-239EECE5D634}" destId="{15426A40-9AD2-4153-8230-E20BC4B11534}" srcOrd="5" destOrd="0" parTransId="{A1307EAF-2414-4AFE-BE82-97C79333BAA9}" sibTransId="{869B992E-498B-4FBD-AA48-03E5171031C9}"/>
    <dgm:cxn modelId="{F03F0A9D-E8E7-4680-9CF7-9CD7A62BC377}" type="presOf" srcId="{AEA7499A-114B-4146-9776-CDD8ACEC6B39}" destId="{449BFEB2-6844-4A2C-8DC2-780280CBA079}" srcOrd="0" destOrd="0" presId="urn:microsoft.com/office/officeart/2005/8/layout/radial3"/>
    <dgm:cxn modelId="{F3B00391-C87C-44F3-98E4-2F0368BB07D5}" type="presOf" srcId="{40EF3D92-C4CB-4CBC-8AED-087234C53764}" destId="{72DE4213-15E1-4436-8045-C055E8A54EDE}" srcOrd="0" destOrd="0" presId="urn:microsoft.com/office/officeart/2005/8/layout/radial3"/>
    <dgm:cxn modelId="{5A1750CD-4977-46D4-87C2-51F110555BC8}" type="presOf" srcId="{15426A40-9AD2-4153-8230-E20BC4B11534}" destId="{FC69A2CE-A671-47B5-8CD8-544465E52E9C}" srcOrd="0" destOrd="0" presId="urn:microsoft.com/office/officeart/2005/8/layout/radial3"/>
    <dgm:cxn modelId="{E7E2A993-D3DF-49E5-95A0-DEDFE70F1D85}" type="presOf" srcId="{920F0D4F-6C4C-4BE8-9363-F48FBF034871}" destId="{91CFC9CD-FF79-40EF-A271-A8DBB0423AC2}" srcOrd="0" destOrd="0" presId="urn:microsoft.com/office/officeart/2005/8/layout/radial3"/>
    <dgm:cxn modelId="{CB42FEB1-461E-4A98-8D5A-279391A857DB}" type="presOf" srcId="{DB1A1606-130D-4B45-9553-0A0B804495DF}" destId="{63432802-399F-407F-AC10-7219543A0326}" srcOrd="0" destOrd="0" presId="urn:microsoft.com/office/officeart/2005/8/layout/radial3"/>
    <dgm:cxn modelId="{501B0610-9C0C-4303-A85A-6A768E1168DD}" type="presOf" srcId="{43275D6C-D470-4E2E-96F8-239EECE5D634}" destId="{AFBC9C78-4E8A-498B-ACC1-DC2EFA6E3D36}" srcOrd="0" destOrd="0" presId="urn:microsoft.com/office/officeart/2005/8/layout/radial3"/>
    <dgm:cxn modelId="{352C831E-5F27-4CEA-B329-F961BC5C1E53}" srcId="{43275D6C-D470-4E2E-96F8-239EECE5D634}" destId="{40EF3D92-C4CB-4CBC-8AED-087234C53764}" srcOrd="3" destOrd="0" parTransId="{4FA9126D-361B-4DA5-854C-1DB4EE314D93}" sibTransId="{DCC66F39-0032-4915-A732-5C415659FF68}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0C63E1DA-C08A-486F-9CB5-307110A98D33}" type="presParOf" srcId="{E6763EE5-8DA4-47FB-A886-915FA197CAD0}" destId="{1FB746E2-D736-4446-8093-C865FE09A112}" srcOrd="0" destOrd="0" presId="urn:microsoft.com/office/officeart/2005/8/layout/radial3"/>
    <dgm:cxn modelId="{28BD69FA-5290-4FCD-B168-81C18AE98BE2}" type="presParOf" srcId="{1FB746E2-D736-4446-8093-C865FE09A112}" destId="{AFBC9C78-4E8A-498B-ACC1-DC2EFA6E3D36}" srcOrd="0" destOrd="0" presId="urn:microsoft.com/office/officeart/2005/8/layout/radial3"/>
    <dgm:cxn modelId="{0C9FAEC9-676F-490A-8992-401BE4552B7F}" type="presParOf" srcId="{1FB746E2-D736-4446-8093-C865FE09A112}" destId="{63432802-399F-407F-AC10-7219543A0326}" srcOrd="1" destOrd="0" presId="urn:microsoft.com/office/officeart/2005/8/layout/radial3"/>
    <dgm:cxn modelId="{7A733999-B744-4E77-BFE5-1D2D0224A580}" type="presParOf" srcId="{1FB746E2-D736-4446-8093-C865FE09A112}" destId="{449BFEB2-6844-4A2C-8DC2-780280CBA079}" srcOrd="2" destOrd="0" presId="urn:microsoft.com/office/officeart/2005/8/layout/radial3"/>
    <dgm:cxn modelId="{71150809-9A3B-480D-B817-B766F7FBDEDF}" type="presParOf" srcId="{1FB746E2-D736-4446-8093-C865FE09A112}" destId="{9DDE88A7-5745-4E4F-A7A8-F71A4DA0D5F2}" srcOrd="3" destOrd="0" presId="urn:microsoft.com/office/officeart/2005/8/layout/radial3"/>
    <dgm:cxn modelId="{670C6A07-4C59-471D-9202-2933E3B0EB3F}" type="presParOf" srcId="{1FB746E2-D736-4446-8093-C865FE09A112}" destId="{72DE4213-15E1-4436-8045-C055E8A54EDE}" srcOrd="4" destOrd="0" presId="urn:microsoft.com/office/officeart/2005/8/layout/radial3"/>
    <dgm:cxn modelId="{6EC7EC8B-91B6-4B7D-8CEB-2545DEE1E5A2}" type="presParOf" srcId="{1FB746E2-D736-4446-8093-C865FE09A112}" destId="{91CFC9CD-FF79-40EF-A271-A8DBB0423AC2}" srcOrd="5" destOrd="0" presId="urn:microsoft.com/office/officeart/2005/8/layout/radial3"/>
    <dgm:cxn modelId="{D0F31D8C-1333-46D3-9DBF-B4EAB48F27DA}" type="presParOf" srcId="{1FB746E2-D736-4446-8093-C865FE09A112}" destId="{FC69A2CE-A671-47B5-8CD8-544465E52E9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казне.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b="1" dirty="0"/>
            <a:t>Субвенције</a:t>
          </a:r>
          <a:r>
            <a:rPr lang="ru-RU" sz="1400" dirty="0"/>
            <a:t> сe одобравају за функционисање међумесног превоза и  пољопривредним произвођачима. 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грађана.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52D3DED-914A-43BA-8526-309B5EADC60D}" type="presOf" srcId="{92FD0664-EE76-4121-BE7B-68FC1EE5F4D7}" destId="{C6BA9D27-2D60-4BA7-98A9-E18E57FDB6CB}" srcOrd="0" destOrd="0" presId="urn:diagrams.loki3.com/BracketList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15E2B1E6-C0F7-4CA1-BDA4-4C71E96A193E}" type="presOf" srcId="{EEA47F19-311D-44B3-AAA4-35C98BD4844B}" destId="{EFEB1020-9C17-48DC-BBE0-54FA743F9F75}" srcOrd="0" destOrd="0" presId="urn:diagrams.loki3.com/BracketList"/>
    <dgm:cxn modelId="{7ABE44CD-A89F-4905-B9D6-5FD6FC79AE3E}" type="presOf" srcId="{6B14159D-5902-471E-9F91-CEA86CA18597}" destId="{FFFD7BD8-195B-4FA4-9414-4F4C582F5570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0BCF3295-1486-4507-999E-0431CC14DE61}" type="presOf" srcId="{4B4A2A45-FFA7-47F5-A99D-A2DFD7698107}" destId="{9A05939C-6B40-4C32-897A-4A6DC3E71E5B}" srcOrd="0" destOrd="0" presId="urn:diagrams.loki3.com/BracketList"/>
    <dgm:cxn modelId="{F86B7FFB-4AA2-4CEE-80DB-927819D27A56}" type="presOf" srcId="{423C6F79-8640-4D5E-8F7E-2B463BCF528C}" destId="{E8E0050D-5592-4FFB-BC24-07DF887B3DF2}" srcOrd="0" destOrd="0" presId="urn:diagrams.loki3.com/BracketList"/>
    <dgm:cxn modelId="{02836934-E0C7-48A0-8EE6-117B31ACE125}" type="presOf" srcId="{0C844461-76DE-4FEA-A87D-23440AD6FC2E}" destId="{C6144CDB-22C1-4337-9F95-C3A522A707D1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63812373-24C8-4EDD-B757-7BDDC5D90775}" type="presOf" srcId="{1BF4645B-0E25-4982-8755-C468FC62C39C}" destId="{320B77C6-F8A0-4CEB-8B55-79E4A1BAF9E9}" srcOrd="0" destOrd="0" presId="urn:diagrams.loki3.com/BracketList"/>
    <dgm:cxn modelId="{77355229-43D6-489C-BB51-1C64594CD75F}" type="presOf" srcId="{48096665-F98A-4372-9642-AA104F5D458A}" destId="{B471A916-B6F4-4017-A447-E2C98CEE19B9}" srcOrd="0" destOrd="0" presId="urn:diagrams.loki3.com/BracketList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A937980-FD1F-42E4-8037-21547B84E1A6}" type="presOf" srcId="{26EF48C7-6381-4355-B03F-DD441AE957C7}" destId="{EFAACCF6-3A6A-4536-89B0-F0A7C44F6BE1}" srcOrd="0" destOrd="0" presId="urn:diagrams.loki3.com/BracketList"/>
    <dgm:cxn modelId="{50AAEE9D-8BA5-4A9E-98A1-1032E926AD2B}" type="presOf" srcId="{A22D28D0-C0EE-4FAC-9411-A8A4995FB17B}" destId="{B43D6F8D-5103-4DCA-8971-053A6B7A987B}" srcOrd="0" destOrd="0" presId="urn:diagrams.loki3.com/BracketList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68970F9D-DA0B-4DE7-A65B-64BAC8CD735C}" type="presOf" srcId="{FE2BA0E8-81AC-463B-B498-EF464F5BCE06}" destId="{9893D59A-7FEC-486D-89C4-D28135F6121C}" srcOrd="0" destOrd="0" presId="urn:diagrams.loki3.com/BracketList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01BEC8A6-F76E-4498-A6E2-6794E38E4EDF}" type="presOf" srcId="{D45E583C-4AAD-40D2-9D24-9A0A68141567}" destId="{7BB6658A-32E0-42C7-B82A-240BF45CF27D}" srcOrd="0" destOrd="0" presId="urn:diagrams.loki3.com/BracketList"/>
    <dgm:cxn modelId="{8661F4C3-91E0-4FA3-859E-4B555144B628}" type="presOf" srcId="{E055884F-7426-4921-A0E5-9CA56A76B49A}" destId="{CCB8139E-CA19-491D-9FCD-6BF28923C72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E7AA3CB9-1B3C-4C2D-8309-53420A9BA0C4}" type="presOf" srcId="{97F877CB-9B8D-43D2-81EC-7EBF25320968}" destId="{260E7D26-6540-4407-AA35-D081FC05F135}" srcOrd="0" destOrd="0" presId="urn:diagrams.loki3.com/BracketList"/>
    <dgm:cxn modelId="{1571A327-83D2-409D-BE33-FDA4E11C6732}" type="presOf" srcId="{28888755-727E-436B-B2F2-DA7896544A65}" destId="{9312B733-3AEB-49F6-8245-08553BA2949B}" srcOrd="0" destOrd="0" presId="urn:diagrams.loki3.com/BracketList"/>
    <dgm:cxn modelId="{A2F09B56-3FB6-4ACE-9D9B-915B0A0C0922}" type="presOf" srcId="{E1B79EE1-1157-4302-AB0B-8FEDC81165FD}" destId="{F40D94EA-52E0-4740-A924-EAF350BDF213}" srcOrd="0" destOrd="0" presId="urn:diagrams.loki3.com/BracketList"/>
    <dgm:cxn modelId="{3D71CC5A-E854-46A2-9C4D-606BA8FB8565}" type="presOf" srcId="{E1AD8724-28DC-48C5-B75E-B0D1F33E6279}" destId="{939B76D1-BB33-4E50-9ECD-839FB5787B95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DFA5A20B-33E4-476E-91B6-362DE8DA03E0}" type="presParOf" srcId="{EFEB1020-9C17-48DC-BBE0-54FA743F9F75}" destId="{98695426-23ED-40C0-90A1-2BB445DEBC64}" srcOrd="0" destOrd="0" presId="urn:diagrams.loki3.com/BracketList"/>
    <dgm:cxn modelId="{AAF3FAC5-04AC-47ED-81AE-0B76FDF64F28}" type="presParOf" srcId="{98695426-23ED-40C0-90A1-2BB445DEBC64}" destId="{C6144CDB-22C1-4337-9F95-C3A522A707D1}" srcOrd="0" destOrd="0" presId="urn:diagrams.loki3.com/BracketList"/>
    <dgm:cxn modelId="{0E28CAE1-F39E-4344-A6A0-24F05671DD22}" type="presParOf" srcId="{98695426-23ED-40C0-90A1-2BB445DEBC64}" destId="{02385D1D-92EB-445D-B736-940004751C79}" srcOrd="1" destOrd="0" presId="urn:diagrams.loki3.com/BracketList"/>
    <dgm:cxn modelId="{9CE00E91-2F49-49B7-BE39-3C01D9137CFC}" type="presParOf" srcId="{98695426-23ED-40C0-90A1-2BB445DEBC64}" destId="{99D36636-E395-439F-A79A-29C0BFB6F7E4}" srcOrd="2" destOrd="0" presId="urn:diagrams.loki3.com/BracketList"/>
    <dgm:cxn modelId="{EC56C25F-D708-46B8-861B-D7877A9968DB}" type="presParOf" srcId="{98695426-23ED-40C0-90A1-2BB445DEBC64}" destId="{7BB6658A-32E0-42C7-B82A-240BF45CF27D}" srcOrd="3" destOrd="0" presId="urn:diagrams.loki3.com/BracketList"/>
    <dgm:cxn modelId="{0D24BAB0-4D0F-4F7F-9E99-AFF67156320B}" type="presParOf" srcId="{EFEB1020-9C17-48DC-BBE0-54FA743F9F75}" destId="{5B3CB043-7A92-47E9-A4C4-39EC715F2552}" srcOrd="1" destOrd="0" presId="urn:diagrams.loki3.com/BracketList"/>
    <dgm:cxn modelId="{EA5CDD1A-8527-401C-8575-FF4DE041FDC9}" type="presParOf" srcId="{EFEB1020-9C17-48DC-BBE0-54FA743F9F75}" destId="{D9DF5E9A-39D4-44B7-A326-58B07A05D91E}" srcOrd="2" destOrd="0" presId="urn:diagrams.loki3.com/BracketList"/>
    <dgm:cxn modelId="{CAC6F3B2-AD0A-410C-A9A7-8BFFCA9D1773}" type="presParOf" srcId="{D9DF5E9A-39D4-44B7-A326-58B07A05D91E}" destId="{F40D94EA-52E0-4740-A924-EAF350BDF213}" srcOrd="0" destOrd="0" presId="urn:diagrams.loki3.com/BracketList"/>
    <dgm:cxn modelId="{E277B1F0-5D2D-4702-BBE3-9486AAF9DA48}" type="presParOf" srcId="{D9DF5E9A-39D4-44B7-A326-58B07A05D91E}" destId="{0E930D30-96BC-4D43-B65A-EE88C46DBE48}" srcOrd="1" destOrd="0" presId="urn:diagrams.loki3.com/BracketList"/>
    <dgm:cxn modelId="{CE3A0EF0-44AC-41CD-A4E0-86191A775579}" type="presParOf" srcId="{D9DF5E9A-39D4-44B7-A326-58B07A05D91E}" destId="{5831BF15-ED1F-4BD5-857B-18B8E573D9AB}" srcOrd="2" destOrd="0" presId="urn:diagrams.loki3.com/BracketList"/>
    <dgm:cxn modelId="{AE9ABE60-E766-47DD-8368-43BC6BC97FF7}" type="presParOf" srcId="{D9DF5E9A-39D4-44B7-A326-58B07A05D91E}" destId="{C6BA9D27-2D60-4BA7-98A9-E18E57FDB6CB}" srcOrd="3" destOrd="0" presId="urn:diagrams.loki3.com/BracketList"/>
    <dgm:cxn modelId="{45647554-3D05-4742-9B7E-40EEE5831ED0}" type="presParOf" srcId="{EFEB1020-9C17-48DC-BBE0-54FA743F9F75}" destId="{5A002753-9FCA-4DC5-B8A6-1F7632BDDE58}" srcOrd="3" destOrd="0" presId="urn:diagrams.loki3.com/BracketList"/>
    <dgm:cxn modelId="{33618568-B435-434C-A953-CF701576FD49}" type="presParOf" srcId="{EFEB1020-9C17-48DC-BBE0-54FA743F9F75}" destId="{9709DCCB-B8A8-47BC-A303-F9EC41DA889E}" srcOrd="4" destOrd="0" presId="urn:diagrams.loki3.com/BracketList"/>
    <dgm:cxn modelId="{851145AA-EB14-4141-BD76-989FD0EB6760}" type="presParOf" srcId="{9709DCCB-B8A8-47BC-A303-F9EC41DA889E}" destId="{CCB8139E-CA19-491D-9FCD-6BF28923C725}" srcOrd="0" destOrd="0" presId="urn:diagrams.loki3.com/BracketList"/>
    <dgm:cxn modelId="{543A18A4-614B-42A9-BFF5-CC56BA739AC2}" type="presParOf" srcId="{9709DCCB-B8A8-47BC-A303-F9EC41DA889E}" destId="{14D1633C-A097-4A5A-8269-B04E98857E56}" srcOrd="1" destOrd="0" presId="urn:diagrams.loki3.com/BracketList"/>
    <dgm:cxn modelId="{42C81F19-4F2D-4D10-BE77-6C23D325446E}" type="presParOf" srcId="{9709DCCB-B8A8-47BC-A303-F9EC41DA889E}" destId="{82B38D6F-2AA7-4339-A71D-28AA55699178}" srcOrd="2" destOrd="0" presId="urn:diagrams.loki3.com/BracketList"/>
    <dgm:cxn modelId="{F34B18A9-B887-4A4C-A01A-7F9E2683223D}" type="presParOf" srcId="{9709DCCB-B8A8-47BC-A303-F9EC41DA889E}" destId="{FFFD7BD8-195B-4FA4-9414-4F4C582F5570}" srcOrd="3" destOrd="0" presId="urn:diagrams.loki3.com/BracketList"/>
    <dgm:cxn modelId="{7D7F1F8F-5256-41E0-B559-9843E42068D2}" type="presParOf" srcId="{EFEB1020-9C17-48DC-BBE0-54FA743F9F75}" destId="{D3A122A3-FC4C-4845-B4FF-0E74CF3D50D3}" srcOrd="5" destOrd="0" presId="urn:diagrams.loki3.com/BracketList"/>
    <dgm:cxn modelId="{CE3B5F8D-FC60-4265-A63E-5A4CAB6CDD79}" type="presParOf" srcId="{EFEB1020-9C17-48DC-BBE0-54FA743F9F75}" destId="{CCB5FDA4-BEC8-4CA1-835A-2A3BEEBEC456}" srcOrd="6" destOrd="0" presId="urn:diagrams.loki3.com/BracketList"/>
    <dgm:cxn modelId="{0A6102CE-7597-4546-B33D-B22CD19E3FCE}" type="presParOf" srcId="{CCB5FDA4-BEC8-4CA1-835A-2A3BEEBEC456}" destId="{9312B733-3AEB-49F6-8245-08553BA2949B}" srcOrd="0" destOrd="0" presId="urn:diagrams.loki3.com/BracketList"/>
    <dgm:cxn modelId="{A4341ED1-F01F-4081-8505-E66C7C013CF3}" type="presParOf" srcId="{CCB5FDA4-BEC8-4CA1-835A-2A3BEEBEC456}" destId="{435AB433-2559-485A-A03D-C32F36288071}" srcOrd="1" destOrd="0" presId="urn:diagrams.loki3.com/BracketList"/>
    <dgm:cxn modelId="{1D08501B-2E60-4C25-AB8C-7E841861BA37}" type="presParOf" srcId="{CCB5FDA4-BEC8-4CA1-835A-2A3BEEBEC456}" destId="{C13B9160-72D5-46E0-A1C0-91E8634DFAE2}" srcOrd="2" destOrd="0" presId="urn:diagrams.loki3.com/BracketList"/>
    <dgm:cxn modelId="{2C4BA097-50B1-434B-924B-55CECC87E1BD}" type="presParOf" srcId="{CCB5FDA4-BEC8-4CA1-835A-2A3BEEBEC456}" destId="{9893D59A-7FEC-486D-89C4-D28135F6121C}" srcOrd="3" destOrd="0" presId="urn:diagrams.loki3.com/BracketList"/>
    <dgm:cxn modelId="{538764ED-F989-4888-8559-EAEA7E855E5F}" type="presParOf" srcId="{EFEB1020-9C17-48DC-BBE0-54FA743F9F75}" destId="{A421D242-ABBF-45EB-97FD-83930430328F}" srcOrd="7" destOrd="0" presId="urn:diagrams.loki3.com/BracketList"/>
    <dgm:cxn modelId="{52340996-6DD7-45A0-B669-42E233A2B1FB}" type="presParOf" srcId="{EFEB1020-9C17-48DC-BBE0-54FA743F9F75}" destId="{F0DED400-B200-4EA2-AB34-CCFF58E07A6E}" srcOrd="8" destOrd="0" presId="urn:diagrams.loki3.com/BracketList"/>
    <dgm:cxn modelId="{700157FA-C46C-4E98-AD3B-CB583587E62C}" type="presParOf" srcId="{F0DED400-B200-4EA2-AB34-CCFF58E07A6E}" destId="{EFAACCF6-3A6A-4536-89B0-F0A7C44F6BE1}" srcOrd="0" destOrd="0" presId="urn:diagrams.loki3.com/BracketList"/>
    <dgm:cxn modelId="{1243A530-104B-4CB6-B7BB-14C0770F005A}" type="presParOf" srcId="{F0DED400-B200-4EA2-AB34-CCFF58E07A6E}" destId="{6497CA82-45EE-4BD1-AEB4-CC3961FBFB74}" srcOrd="1" destOrd="0" presId="urn:diagrams.loki3.com/BracketList"/>
    <dgm:cxn modelId="{5F76D22C-7DB8-4102-ADE4-5F752769DB72}" type="presParOf" srcId="{F0DED400-B200-4EA2-AB34-CCFF58E07A6E}" destId="{CD7548DD-1E84-4DA7-B1D0-28F3E4EBFF82}" srcOrd="2" destOrd="0" presId="urn:diagrams.loki3.com/BracketList"/>
    <dgm:cxn modelId="{9AA7CA92-BBB9-4292-920C-902351D31B07}" type="presParOf" srcId="{F0DED400-B200-4EA2-AB34-CCFF58E07A6E}" destId="{9A05939C-6B40-4C32-897A-4A6DC3E71E5B}" srcOrd="3" destOrd="0" presId="urn:diagrams.loki3.com/BracketList"/>
    <dgm:cxn modelId="{242314C9-54F2-46F4-8BC6-30EB32B0C806}" type="presParOf" srcId="{EFEB1020-9C17-48DC-BBE0-54FA743F9F75}" destId="{569EA799-9807-4770-B698-79D3EF79120B}" srcOrd="9" destOrd="0" presId="urn:diagrams.loki3.com/BracketList"/>
    <dgm:cxn modelId="{A9BE0DE3-EC5D-40B4-BCBE-6D36BBBFC76E}" type="presParOf" srcId="{EFEB1020-9C17-48DC-BBE0-54FA743F9F75}" destId="{2B991069-479A-498A-AF83-5B33CD9F12C6}" srcOrd="10" destOrd="0" presId="urn:diagrams.loki3.com/BracketList"/>
    <dgm:cxn modelId="{0E1B1EA5-CAE3-402F-80CB-3B0244CA3C2F}" type="presParOf" srcId="{2B991069-479A-498A-AF83-5B33CD9F12C6}" destId="{939B76D1-BB33-4E50-9ECD-839FB5787B95}" srcOrd="0" destOrd="0" presId="urn:diagrams.loki3.com/BracketList"/>
    <dgm:cxn modelId="{0F54741A-E2E4-4F75-9555-84BEF3518966}" type="presParOf" srcId="{2B991069-479A-498A-AF83-5B33CD9F12C6}" destId="{7845F59F-6101-48DE-ABCC-EC5351843F5B}" srcOrd="1" destOrd="0" presId="urn:diagrams.loki3.com/BracketList"/>
    <dgm:cxn modelId="{C480192F-3FBD-4BB6-A7DE-280EDB3604CF}" type="presParOf" srcId="{2B991069-479A-498A-AF83-5B33CD9F12C6}" destId="{8DC06B04-AA78-4007-96F1-AC66800E204E}" srcOrd="2" destOrd="0" presId="urn:diagrams.loki3.com/BracketList"/>
    <dgm:cxn modelId="{C586BA5F-0836-4290-AEE3-E2B4B683AC9D}" type="presParOf" srcId="{2B991069-479A-498A-AF83-5B33CD9F12C6}" destId="{B43D6F8D-5103-4DCA-8971-053A6B7A987B}" srcOrd="3" destOrd="0" presId="urn:diagrams.loki3.com/BracketList"/>
    <dgm:cxn modelId="{BFE719B5-C3F2-420A-B57B-1769D61E9A60}" type="presParOf" srcId="{EFEB1020-9C17-48DC-BBE0-54FA743F9F75}" destId="{1DEFA11E-9373-40F9-A3AA-EE96EB176FFC}" srcOrd="11" destOrd="0" presId="urn:diagrams.loki3.com/BracketList"/>
    <dgm:cxn modelId="{7CC25E70-341C-4A4F-967F-CFC5D65C8A2B}" type="presParOf" srcId="{EFEB1020-9C17-48DC-BBE0-54FA743F9F75}" destId="{4B12A308-E2AF-4F45-882B-691EF4FA1B43}" srcOrd="12" destOrd="0" presId="urn:diagrams.loki3.com/BracketList"/>
    <dgm:cxn modelId="{FCAF321D-F410-4005-814C-37B5E3AD75CF}" type="presParOf" srcId="{4B12A308-E2AF-4F45-882B-691EF4FA1B43}" destId="{B471A916-B6F4-4017-A447-E2C98CEE19B9}" srcOrd="0" destOrd="0" presId="urn:diagrams.loki3.com/BracketList"/>
    <dgm:cxn modelId="{B4B651A4-8E66-4E8A-A45B-4611043D1B21}" type="presParOf" srcId="{4B12A308-E2AF-4F45-882B-691EF4FA1B43}" destId="{7F976215-9D17-4223-A92A-D3302071B429}" srcOrd="1" destOrd="0" presId="urn:diagrams.loki3.com/BracketList"/>
    <dgm:cxn modelId="{C569CEEC-342C-4776-BB3B-6CAC75015F6A}" type="presParOf" srcId="{4B12A308-E2AF-4F45-882B-691EF4FA1B43}" destId="{C984C73F-7C05-410A-B91E-AD111AE0E45B}" srcOrd="2" destOrd="0" presId="urn:diagrams.loki3.com/BracketList"/>
    <dgm:cxn modelId="{0525A9D8-FA06-475F-B8F7-FFCF80571F77}" type="presParOf" srcId="{4B12A308-E2AF-4F45-882B-691EF4FA1B43}" destId="{260E7D26-6540-4407-AA35-D081FC05F135}" srcOrd="3" destOrd="0" presId="urn:diagrams.loki3.com/BracketList"/>
    <dgm:cxn modelId="{43FE170F-E4EE-4090-9438-1AB55BCF1B7B}" type="presParOf" srcId="{EFEB1020-9C17-48DC-BBE0-54FA743F9F75}" destId="{87942DC7-D611-481D-85C3-17E9EE928CC9}" srcOrd="13" destOrd="0" presId="urn:diagrams.loki3.com/BracketList"/>
    <dgm:cxn modelId="{E4F0207E-8B33-4488-8B34-C3FD50C73799}" type="presParOf" srcId="{EFEB1020-9C17-48DC-BBE0-54FA743F9F75}" destId="{5A582BDF-EB51-42B9-AFE8-1D18A89089BC}" srcOrd="14" destOrd="0" presId="urn:diagrams.loki3.com/BracketList"/>
    <dgm:cxn modelId="{CC8BAC97-C923-46F0-9287-EA25B224D515}" type="presParOf" srcId="{5A582BDF-EB51-42B9-AFE8-1D18A89089BC}" destId="{320B77C6-F8A0-4CEB-8B55-79E4A1BAF9E9}" srcOrd="0" destOrd="0" presId="urn:diagrams.loki3.com/BracketList"/>
    <dgm:cxn modelId="{2C4D8D07-53BB-46CB-AADA-514B78822428}" type="presParOf" srcId="{5A582BDF-EB51-42B9-AFE8-1D18A89089BC}" destId="{803A06C6-F698-48F4-A91D-0B2B17EECBA4}" srcOrd="1" destOrd="0" presId="urn:diagrams.loki3.com/BracketList"/>
    <dgm:cxn modelId="{3DF6D153-7BA9-47D5-B3E4-5E36466842AC}" type="presParOf" srcId="{5A582BDF-EB51-42B9-AFE8-1D18A89089BC}" destId="{4A43BD3F-83F2-4A36-B8AE-CC5DC27FAC9E}" srcOrd="2" destOrd="0" presId="urn:diagrams.loki3.com/BracketList"/>
    <dgm:cxn modelId="{28832C21-ACB6-47F4-94B5-B7F7CC69D812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BE2A8E-285E-4C69-9BFF-CE48B252AA50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ED1A3B2-A381-4201-823D-E4B4F944886D}">
      <dgm:prSet phldrT="[Text]"/>
      <dgm:spPr>
        <a:solidFill>
          <a:srgbClr val="C00000"/>
        </a:solidFill>
      </dgm:spPr>
      <dgm:t>
        <a:bodyPr/>
        <a:lstStyle/>
        <a:p>
          <a:r>
            <a:rPr lang="sr-Cyrl-RS" b="1" dirty="0">
              <a:solidFill>
                <a:schemeClr val="bg1"/>
              </a:solidFill>
            </a:rPr>
            <a:t>Укупни расходи и издаци </a:t>
          </a:r>
          <a:r>
            <a:rPr lang="sr-Latn-RS" b="1" dirty="0" smtClean="0">
              <a:solidFill>
                <a:schemeClr val="bg1"/>
              </a:solidFill>
            </a:rPr>
            <a:t>450.797.826,00</a:t>
          </a:r>
          <a:endParaRPr lang="en-US" b="1" dirty="0">
            <a:solidFill>
              <a:schemeClr val="bg1"/>
            </a:solidFill>
          </a:endParaRPr>
        </a:p>
      </dgm:t>
    </dgm:pt>
    <dgm:pt modelId="{73ADFC91-EAB5-4621-8C76-D207DF7E46EB}" type="parTrans" cxnId="{28F1F12C-F4AD-4E97-81E8-8618F0209646}">
      <dgm:prSet/>
      <dgm:spPr/>
      <dgm:t>
        <a:bodyPr/>
        <a:lstStyle/>
        <a:p>
          <a:endParaRPr lang="en-US"/>
        </a:p>
      </dgm:t>
    </dgm:pt>
    <dgm:pt modelId="{BBBE51B8-3D99-4D37-A53E-85F69FB1F8D4}" type="sibTrans" cxnId="{28F1F12C-F4AD-4E97-81E8-8618F0209646}">
      <dgm:prSet/>
      <dgm:spPr/>
      <dgm:t>
        <a:bodyPr/>
        <a:lstStyle/>
        <a:p>
          <a:endParaRPr lang="en-US"/>
        </a:p>
      </dgm:t>
    </dgm:pt>
    <dgm:pt modelId="{A7091EAC-498C-4E8C-B46B-331B042A0C75}">
      <dgm:prSet phldrT="[Text]" custT="1"/>
      <dgm:spPr>
        <a:solidFill>
          <a:schemeClr val="accent2"/>
        </a:solidFill>
      </dgm:spPr>
      <dgm:t>
        <a:bodyPr/>
        <a:lstStyle/>
        <a:p>
          <a:r>
            <a:rPr lang="ru-RU" sz="1300" b="1" dirty="0">
              <a:solidFill>
                <a:schemeClr val="bg1"/>
              </a:solidFill>
            </a:rPr>
            <a:t>Коришћење роба и </a:t>
          </a:r>
          <a:r>
            <a:rPr lang="ru-RU" sz="1300" b="1" dirty="0" smtClean="0">
              <a:solidFill>
                <a:schemeClr val="bg1"/>
              </a:solidFill>
            </a:rPr>
            <a:t>услуга </a:t>
          </a:r>
          <a:r>
            <a:rPr lang="sr-Latn-RS" sz="1300" b="1" dirty="0" smtClean="0">
              <a:solidFill>
                <a:schemeClr val="bg1"/>
              </a:solidFill>
            </a:rPr>
            <a:t>161.634.900,00</a:t>
          </a:r>
          <a:r>
            <a:rPr lang="ru-RU" sz="1300" b="1" dirty="0" smtClean="0">
              <a:solidFill>
                <a:schemeClr val="bg1"/>
              </a:solidFill>
            </a:rPr>
            <a:t> </a:t>
          </a:r>
          <a:r>
            <a:rPr lang="ru-RU" sz="1300" b="1" dirty="0">
              <a:solidFill>
                <a:schemeClr val="bg1"/>
              </a:solidFill>
            </a:rPr>
            <a:t>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5263AC43-AEF9-405C-B9BD-C1E77733E429}" type="parTrans" cxnId="{AE26F329-897E-412E-A92A-D95A8804158B}">
      <dgm:prSet/>
      <dgm:spPr/>
      <dgm:t>
        <a:bodyPr/>
        <a:lstStyle/>
        <a:p>
          <a:endParaRPr lang="en-US"/>
        </a:p>
      </dgm:t>
    </dgm:pt>
    <dgm:pt modelId="{686A1A37-AC61-4EC6-8398-59788F898E91}" type="sibTrans" cxnId="{AE26F329-897E-412E-A92A-D95A8804158B}">
      <dgm:prSet/>
      <dgm:spPr/>
      <dgm:t>
        <a:bodyPr/>
        <a:lstStyle/>
        <a:p>
          <a:endParaRPr lang="en-US"/>
        </a:p>
      </dgm:t>
    </dgm:pt>
    <dgm:pt modelId="{7D1C9009-9B60-4C15-8E3B-F949FAB90776}">
      <dgm:prSet phldrT="[Text]" phldr="1"/>
      <dgm:spPr/>
      <dgm:t>
        <a:bodyPr/>
        <a:lstStyle/>
        <a:p>
          <a:endParaRPr lang="en-US" dirty="0"/>
        </a:p>
      </dgm:t>
    </dgm:pt>
    <dgm:pt modelId="{E75197AC-E7B0-4C26-9D1F-47E47BE7CCEF}" type="parTrans" cxnId="{4E6E6427-5348-4ECF-99CC-46CA5F3BDA5F}">
      <dgm:prSet/>
      <dgm:spPr/>
      <dgm:t>
        <a:bodyPr/>
        <a:lstStyle/>
        <a:p>
          <a:endParaRPr lang="en-US"/>
        </a:p>
      </dgm:t>
    </dgm:pt>
    <dgm:pt modelId="{9D56A871-CE7A-4922-AAF9-9D95A29D1039}" type="sibTrans" cxnId="{4E6E6427-5348-4ECF-99CC-46CA5F3BDA5F}">
      <dgm:prSet/>
      <dgm:spPr/>
      <dgm:t>
        <a:bodyPr/>
        <a:lstStyle/>
        <a:p>
          <a:endParaRPr lang="en-US"/>
        </a:p>
      </dgm:t>
    </dgm:pt>
    <dgm:pt modelId="{BEBB7508-5593-4665-86D9-67DC9EEDFE00}">
      <dgm:prSet phldrT="[Text]" phldr="1"/>
      <dgm:spPr/>
      <dgm:t>
        <a:bodyPr/>
        <a:lstStyle/>
        <a:p>
          <a:endParaRPr lang="en-US"/>
        </a:p>
      </dgm:t>
    </dgm:pt>
    <dgm:pt modelId="{C01D930E-241E-4B8F-9FFE-A12F23D4AE61}" type="parTrans" cxnId="{8AD44159-442C-4DEC-ACDC-2060DD6FE511}">
      <dgm:prSet/>
      <dgm:spPr/>
      <dgm:t>
        <a:bodyPr/>
        <a:lstStyle/>
        <a:p>
          <a:endParaRPr lang="en-US"/>
        </a:p>
      </dgm:t>
    </dgm:pt>
    <dgm:pt modelId="{8C2D30BC-9728-4727-AC9C-7DD1886B66DA}" type="sibTrans" cxnId="{8AD44159-442C-4DEC-ACDC-2060DD6FE511}">
      <dgm:prSet/>
      <dgm:spPr/>
      <dgm:t>
        <a:bodyPr/>
        <a:lstStyle/>
        <a:p>
          <a:endParaRPr lang="en-US"/>
        </a:p>
      </dgm:t>
    </dgm:pt>
    <dgm:pt modelId="{DC185536-47EC-480B-B419-24BC666B206E}">
      <dgm:prSet phldrT="[Text]" phldr="1"/>
      <dgm:spPr/>
      <dgm:t>
        <a:bodyPr/>
        <a:lstStyle/>
        <a:p>
          <a:endParaRPr lang="en-US"/>
        </a:p>
      </dgm:t>
    </dgm:pt>
    <dgm:pt modelId="{43B3845C-4A8E-4186-AC01-CB23C9CE3CE4}" type="parTrans" cxnId="{D6D3D766-AAF1-452B-B7A5-DE64D7EFBDAC}">
      <dgm:prSet/>
      <dgm:spPr/>
      <dgm:t>
        <a:bodyPr/>
        <a:lstStyle/>
        <a:p>
          <a:endParaRPr lang="en-US"/>
        </a:p>
      </dgm:t>
    </dgm:pt>
    <dgm:pt modelId="{FF327DB0-0FCC-45EC-A004-6349AB5E0A19}" type="sibTrans" cxnId="{D6D3D766-AAF1-452B-B7A5-DE64D7EFBDAC}">
      <dgm:prSet/>
      <dgm:spPr/>
      <dgm:t>
        <a:bodyPr/>
        <a:lstStyle/>
        <a:p>
          <a:endParaRPr lang="en-US"/>
        </a:p>
      </dgm:t>
    </dgm:pt>
    <dgm:pt modelId="{343B6168-99DB-4C0C-9BE7-E54D7B80C5AD}">
      <dgm:prSet phldrT="[Text]" phldr="1"/>
      <dgm:spPr/>
      <dgm:t>
        <a:bodyPr/>
        <a:lstStyle/>
        <a:p>
          <a:endParaRPr lang="en-US"/>
        </a:p>
      </dgm:t>
    </dgm:pt>
    <dgm:pt modelId="{6F98FC42-2370-4FD0-A627-0708511F7F32}" type="parTrans" cxnId="{3DFE3AE5-6DA5-4440-A66F-1437FD4DC5D4}">
      <dgm:prSet/>
      <dgm:spPr/>
      <dgm:t>
        <a:bodyPr/>
        <a:lstStyle/>
        <a:p>
          <a:endParaRPr lang="en-US"/>
        </a:p>
      </dgm:t>
    </dgm:pt>
    <dgm:pt modelId="{95FBDDB6-4174-4619-B543-81DEF6B7716A}" type="sibTrans" cxnId="{3DFE3AE5-6DA5-4440-A66F-1437FD4DC5D4}">
      <dgm:prSet/>
      <dgm:spPr/>
      <dgm:t>
        <a:bodyPr/>
        <a:lstStyle/>
        <a:p>
          <a:endParaRPr lang="en-US"/>
        </a:p>
      </dgm:t>
    </dgm:pt>
    <dgm:pt modelId="{AC73436A-3EE6-4AB1-8B81-F0B7414514C2}">
      <dgm:prSet phldrT="[Text]" phldr="1"/>
      <dgm:spPr/>
      <dgm:t>
        <a:bodyPr/>
        <a:lstStyle/>
        <a:p>
          <a:endParaRPr lang="en-US"/>
        </a:p>
      </dgm:t>
    </dgm:pt>
    <dgm:pt modelId="{67F09836-65ED-439A-8E55-BF0FF6A12BA6}" type="parTrans" cxnId="{667A6532-F93A-4FD0-BD4D-A1165020F36F}">
      <dgm:prSet/>
      <dgm:spPr/>
      <dgm:t>
        <a:bodyPr/>
        <a:lstStyle/>
        <a:p>
          <a:endParaRPr lang="en-US"/>
        </a:p>
      </dgm:t>
    </dgm:pt>
    <dgm:pt modelId="{6C19F97B-9D99-4777-817C-1695A372D4F1}" type="sibTrans" cxnId="{667A6532-F93A-4FD0-BD4D-A1165020F36F}">
      <dgm:prSet/>
      <dgm:spPr/>
      <dgm:t>
        <a:bodyPr/>
        <a:lstStyle/>
        <a:p>
          <a:endParaRPr lang="en-US"/>
        </a:p>
      </dgm:t>
    </dgm:pt>
    <dgm:pt modelId="{352A865C-AD96-4AB1-8A5C-397B7A7D9B07}">
      <dgm:prSet phldrT="[Text]" phldr="1"/>
      <dgm:spPr/>
      <dgm:t>
        <a:bodyPr/>
        <a:lstStyle/>
        <a:p>
          <a:endParaRPr lang="en-US"/>
        </a:p>
      </dgm:t>
    </dgm:pt>
    <dgm:pt modelId="{7EC1ADA9-9F6E-4AFC-AE86-4831D523AA38}" type="parTrans" cxnId="{464AEB83-A961-4BF3-980D-8DBCF9264695}">
      <dgm:prSet/>
      <dgm:spPr/>
      <dgm:t>
        <a:bodyPr/>
        <a:lstStyle/>
        <a:p>
          <a:endParaRPr lang="en-US"/>
        </a:p>
      </dgm:t>
    </dgm:pt>
    <dgm:pt modelId="{7473CF13-22F0-41AF-BD4E-305659448BE2}" type="sibTrans" cxnId="{464AEB83-A961-4BF3-980D-8DBCF9264695}">
      <dgm:prSet/>
      <dgm:spPr/>
      <dgm:t>
        <a:bodyPr/>
        <a:lstStyle/>
        <a:p>
          <a:endParaRPr lang="en-US"/>
        </a:p>
      </dgm:t>
    </dgm:pt>
    <dgm:pt modelId="{9C6F0069-43DC-402D-BD84-1006528FCE04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sr-Cyrl-RS" sz="1300" b="1" dirty="0">
              <a:solidFill>
                <a:schemeClr val="bg1"/>
              </a:solidFill>
            </a:rPr>
            <a:t>Субвенције </a:t>
          </a:r>
          <a:r>
            <a:rPr lang="sr-Latn-RS" sz="1300" b="1" dirty="0" smtClean="0">
              <a:solidFill>
                <a:schemeClr val="bg1"/>
              </a:solidFill>
            </a:rPr>
            <a:t>14.555.000,00</a:t>
          </a:r>
          <a:r>
            <a:rPr lang="sr-Cyrl-RS" sz="1300" b="1" dirty="0" smtClean="0">
              <a:solidFill>
                <a:schemeClr val="bg1"/>
              </a:solidFill>
            </a:rPr>
            <a:t> 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44D9A023-5F81-4677-8A1D-494A76B02F4A}" type="parTrans" cxnId="{A14346A8-4918-4300-9891-20568D283921}">
      <dgm:prSet/>
      <dgm:spPr/>
      <dgm:t>
        <a:bodyPr/>
        <a:lstStyle/>
        <a:p>
          <a:endParaRPr lang="en-US"/>
        </a:p>
      </dgm:t>
    </dgm:pt>
    <dgm:pt modelId="{9FF20664-3F6F-4415-8233-D443550F6854}" type="sibTrans" cxnId="{A14346A8-4918-4300-9891-20568D283921}">
      <dgm:prSet/>
      <dgm:spPr/>
      <dgm:t>
        <a:bodyPr/>
        <a:lstStyle/>
        <a:p>
          <a:endParaRPr lang="en-US"/>
        </a:p>
      </dgm:t>
    </dgm:pt>
    <dgm:pt modelId="{91651A17-950C-49EC-8C35-2517548AE9E6}">
      <dgm:prSet custT="1"/>
      <dgm:spPr>
        <a:solidFill>
          <a:schemeClr val="tx2"/>
        </a:solidFill>
      </dgm:spPr>
      <dgm:t>
        <a:bodyPr/>
        <a:lstStyle/>
        <a:p>
          <a:pPr algn="ctr"/>
          <a:r>
            <a:rPr lang="sr-Cyrl-RS" sz="1300" b="1" dirty="0">
              <a:solidFill>
                <a:schemeClr val="bg1"/>
              </a:solidFill>
            </a:rPr>
            <a:t>Капитални издаци </a:t>
          </a:r>
          <a:r>
            <a:rPr lang="sr-Latn-RS" sz="1300" b="1" dirty="0" smtClean="0">
              <a:solidFill>
                <a:schemeClr val="bg1"/>
              </a:solidFill>
            </a:rPr>
            <a:t>60.195.000,00</a:t>
          </a:r>
          <a:r>
            <a:rPr lang="sr-Cyrl-RS" sz="1300" b="1" dirty="0" smtClean="0">
              <a:solidFill>
                <a:schemeClr val="bg1"/>
              </a:solidFill>
            </a:rPr>
            <a:t> 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842A79D3-4827-4424-A76D-539154392405}" type="parTrans" cxnId="{E14E4EEE-087E-4E8C-92C7-D48A2C2A60C4}">
      <dgm:prSet/>
      <dgm:spPr/>
      <dgm:t>
        <a:bodyPr/>
        <a:lstStyle/>
        <a:p>
          <a:endParaRPr lang="en-US"/>
        </a:p>
      </dgm:t>
    </dgm:pt>
    <dgm:pt modelId="{8962C693-DF60-43F6-9F43-7615C2E1439A}" type="sibTrans" cxnId="{E14E4EEE-087E-4E8C-92C7-D48A2C2A60C4}">
      <dgm:prSet/>
      <dgm:spPr/>
      <dgm:t>
        <a:bodyPr/>
        <a:lstStyle/>
        <a:p>
          <a:endParaRPr lang="en-US"/>
        </a:p>
      </dgm:t>
    </dgm:pt>
    <dgm:pt modelId="{3641F520-BAF8-4BA4-A826-44FA753A5F4E}">
      <dgm:prSet/>
      <dgm:spPr/>
      <dgm:t>
        <a:bodyPr/>
        <a:lstStyle/>
        <a:p>
          <a:endParaRPr lang="en-US" dirty="0"/>
        </a:p>
      </dgm:t>
    </dgm:pt>
    <dgm:pt modelId="{31D6B297-275C-4FAC-A07E-4467512471AD}" type="parTrans" cxnId="{D5A26C81-B5CA-4FF9-85ED-60967857EFA6}">
      <dgm:prSet/>
      <dgm:spPr/>
      <dgm:t>
        <a:bodyPr/>
        <a:lstStyle/>
        <a:p>
          <a:endParaRPr lang="en-US"/>
        </a:p>
      </dgm:t>
    </dgm:pt>
    <dgm:pt modelId="{53B82682-8E0C-4903-98EA-36CBB0B8A63B}" type="sibTrans" cxnId="{D5A26C81-B5CA-4FF9-85ED-60967857EFA6}">
      <dgm:prSet/>
      <dgm:spPr/>
      <dgm:t>
        <a:bodyPr/>
        <a:lstStyle/>
        <a:p>
          <a:endParaRPr lang="en-US"/>
        </a:p>
      </dgm:t>
    </dgm:pt>
    <dgm:pt modelId="{3BA9396D-1753-43D3-A703-A75A7C19204B}">
      <dgm:prSet/>
      <dgm:spPr/>
      <dgm:t>
        <a:bodyPr/>
        <a:lstStyle/>
        <a:p>
          <a:endParaRPr lang="en-US" dirty="0"/>
        </a:p>
      </dgm:t>
    </dgm:pt>
    <dgm:pt modelId="{FDC0F8DA-00AF-40CD-B616-B7AA7472101C}" type="parTrans" cxnId="{4A16358E-6F75-4AC0-B6E5-E26F15B1A750}">
      <dgm:prSet/>
      <dgm:spPr/>
      <dgm:t>
        <a:bodyPr/>
        <a:lstStyle/>
        <a:p>
          <a:endParaRPr lang="en-US"/>
        </a:p>
      </dgm:t>
    </dgm:pt>
    <dgm:pt modelId="{869210E2-CDFB-49E6-A3F9-D5A55D2018F0}" type="sibTrans" cxnId="{4A16358E-6F75-4AC0-B6E5-E26F15B1A750}">
      <dgm:prSet/>
      <dgm:spPr/>
      <dgm:t>
        <a:bodyPr/>
        <a:lstStyle/>
        <a:p>
          <a:endParaRPr lang="en-US"/>
        </a:p>
      </dgm:t>
    </dgm:pt>
    <dgm:pt modelId="{C64FD589-26EA-483C-BB5E-C8324A82EAF5}">
      <dgm:prSet/>
      <dgm:spPr/>
      <dgm:t>
        <a:bodyPr/>
        <a:lstStyle/>
        <a:p>
          <a:endParaRPr lang="en-US" dirty="0"/>
        </a:p>
      </dgm:t>
    </dgm:pt>
    <dgm:pt modelId="{1E312D33-14E1-4B2B-A210-2A735401CE1C}" type="parTrans" cxnId="{B6507D96-25C4-4121-9433-2A113978B784}">
      <dgm:prSet/>
      <dgm:spPr/>
      <dgm:t>
        <a:bodyPr/>
        <a:lstStyle/>
        <a:p>
          <a:endParaRPr lang="en-US"/>
        </a:p>
      </dgm:t>
    </dgm:pt>
    <dgm:pt modelId="{46E45D53-1277-4C97-8E3B-323B4EBF62F5}" type="sibTrans" cxnId="{B6507D96-25C4-4121-9433-2A113978B784}">
      <dgm:prSet/>
      <dgm:spPr/>
      <dgm:t>
        <a:bodyPr/>
        <a:lstStyle/>
        <a:p>
          <a:endParaRPr lang="en-US"/>
        </a:p>
      </dgm:t>
    </dgm:pt>
    <dgm:pt modelId="{4746DA87-483C-4B84-9A22-BC58F96CB23A}">
      <dgm:prSet custT="1"/>
      <dgm:spPr>
        <a:solidFill>
          <a:schemeClr val="accent1"/>
        </a:solidFill>
      </dgm:spPr>
      <dgm:t>
        <a:bodyPr/>
        <a:lstStyle/>
        <a:p>
          <a:r>
            <a:rPr lang="sr-Cyrl-RS" sz="1300" b="1" dirty="0">
              <a:solidFill>
                <a:schemeClr val="bg1"/>
              </a:solidFill>
            </a:rPr>
            <a:t>Расходи за </a:t>
          </a:r>
          <a:r>
            <a:rPr lang="sr-Cyrl-RS" sz="1300" b="1" dirty="0" smtClean="0">
              <a:solidFill>
                <a:schemeClr val="bg1"/>
              </a:solidFill>
            </a:rPr>
            <a:t>запослене </a:t>
          </a:r>
          <a:r>
            <a:rPr lang="sr-Latn-RS" sz="1300" b="1" dirty="0" smtClean="0">
              <a:solidFill>
                <a:schemeClr val="bg1"/>
              </a:solidFill>
            </a:rPr>
            <a:t>97.864.426,00</a:t>
          </a:r>
          <a:r>
            <a:rPr lang="sr-Cyrl-RS" sz="1300" b="1" dirty="0" smtClean="0">
              <a:solidFill>
                <a:schemeClr val="bg1"/>
              </a:solidFill>
            </a:rPr>
            <a:t>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8A92D324-8EB2-4984-ADCB-62EACF9FECFF}" type="parTrans" cxnId="{0F519843-417F-4196-AE51-1E900F71077B}">
      <dgm:prSet/>
      <dgm:spPr/>
      <dgm:t>
        <a:bodyPr/>
        <a:lstStyle/>
        <a:p>
          <a:endParaRPr lang="en-US"/>
        </a:p>
      </dgm:t>
    </dgm:pt>
    <dgm:pt modelId="{DB95B0B9-5D2D-4D1A-A4F8-70F45A0E9738}" type="sibTrans" cxnId="{0F519843-417F-4196-AE51-1E900F71077B}">
      <dgm:prSet/>
      <dgm:spPr/>
      <dgm:t>
        <a:bodyPr/>
        <a:lstStyle/>
        <a:p>
          <a:endParaRPr lang="en-US"/>
        </a:p>
      </dgm:t>
    </dgm:pt>
    <dgm:pt modelId="{8329AE49-ECD5-4C13-B90F-CA83B6E6F994}">
      <dgm:prSet custT="1"/>
      <dgm:spPr>
        <a:solidFill>
          <a:schemeClr val="accent5"/>
        </a:solidFill>
      </dgm:spPr>
      <dgm:t>
        <a:bodyPr/>
        <a:lstStyle/>
        <a:p>
          <a:r>
            <a:rPr lang="sr-Cyrl-RS" sz="1300" b="1" dirty="0">
              <a:solidFill>
                <a:schemeClr val="bg1"/>
              </a:solidFill>
            </a:rPr>
            <a:t>Социјална помоћ </a:t>
          </a:r>
          <a:r>
            <a:rPr lang="sr-Latn-RS" sz="1300" b="1" dirty="0" smtClean="0">
              <a:solidFill>
                <a:schemeClr val="bg1"/>
              </a:solidFill>
            </a:rPr>
            <a:t>23.500.000,00</a:t>
          </a:r>
          <a:r>
            <a:rPr lang="sr-Cyrl-RS" sz="1300" b="1" dirty="0" smtClean="0">
              <a:solidFill>
                <a:schemeClr val="bg1"/>
              </a:solidFill>
            </a:rPr>
            <a:t>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6A3537F1-6C7A-4D5E-9BC9-14D14BE7BA95}" type="parTrans" cxnId="{47BC94C2-46D4-453B-A292-6076A9F8EE3B}">
      <dgm:prSet/>
      <dgm:spPr/>
      <dgm:t>
        <a:bodyPr/>
        <a:lstStyle/>
        <a:p>
          <a:endParaRPr lang="en-US"/>
        </a:p>
      </dgm:t>
    </dgm:pt>
    <dgm:pt modelId="{9CB0C477-89B3-4058-B341-9FC9F0AB6BB2}" type="sibTrans" cxnId="{47BC94C2-46D4-453B-A292-6076A9F8EE3B}">
      <dgm:prSet/>
      <dgm:spPr/>
      <dgm:t>
        <a:bodyPr/>
        <a:lstStyle/>
        <a:p>
          <a:endParaRPr lang="en-US"/>
        </a:p>
      </dgm:t>
    </dgm:pt>
    <dgm:pt modelId="{3FA5C700-C8EE-4CAC-8DA0-0BA7CA952C72}">
      <dgm:prSet custT="1"/>
      <dgm:spPr>
        <a:solidFill>
          <a:schemeClr val="accent4"/>
        </a:solidFill>
      </dgm:spPr>
      <dgm:t>
        <a:bodyPr/>
        <a:lstStyle/>
        <a:p>
          <a:r>
            <a:rPr lang="sr-Cyrl-RS" sz="1300" b="1" dirty="0">
              <a:solidFill>
                <a:schemeClr val="bg1"/>
              </a:solidFill>
            </a:rPr>
            <a:t>Дотације и </a:t>
          </a:r>
          <a:r>
            <a:rPr lang="sr-Cyrl-RS" sz="1300" b="1" dirty="0" smtClean="0">
              <a:solidFill>
                <a:schemeClr val="bg1"/>
              </a:solidFill>
            </a:rPr>
            <a:t>трансфери </a:t>
          </a:r>
          <a:r>
            <a:rPr lang="sr-Latn-RS" sz="1300" b="1" dirty="0" smtClean="0">
              <a:solidFill>
                <a:schemeClr val="bg1"/>
              </a:solidFill>
            </a:rPr>
            <a:t>40.432.000,00 </a:t>
          </a:r>
          <a:r>
            <a:rPr lang="sr-Cyrl-RS" sz="1300" b="1" dirty="0" smtClean="0">
              <a:solidFill>
                <a:schemeClr val="bg1"/>
              </a:solidFill>
            </a:rPr>
            <a:t>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6970CC38-AACF-4350-BF4D-BD796B05B1FA}" type="parTrans" cxnId="{3BA8FFD8-B6F3-4518-99B6-8F25F307CF52}">
      <dgm:prSet/>
      <dgm:spPr/>
      <dgm:t>
        <a:bodyPr/>
        <a:lstStyle/>
        <a:p>
          <a:endParaRPr lang="en-US"/>
        </a:p>
      </dgm:t>
    </dgm:pt>
    <dgm:pt modelId="{61B610E5-4DC8-4394-A22C-5BBE6CDEE232}" type="sibTrans" cxnId="{3BA8FFD8-B6F3-4518-99B6-8F25F307CF52}">
      <dgm:prSet/>
      <dgm:spPr/>
      <dgm:t>
        <a:bodyPr/>
        <a:lstStyle/>
        <a:p>
          <a:endParaRPr lang="en-US"/>
        </a:p>
      </dgm:t>
    </dgm:pt>
    <dgm:pt modelId="{ED01A515-5448-4A3E-A2EC-575448D0F5AA}">
      <dgm:prSet custT="1"/>
      <dgm:spPr>
        <a:solidFill>
          <a:schemeClr val="accent6"/>
        </a:solidFill>
      </dgm:spPr>
      <dgm:t>
        <a:bodyPr/>
        <a:lstStyle/>
        <a:p>
          <a:r>
            <a:rPr lang="sr-Cyrl-RS" sz="1300" b="1" dirty="0">
              <a:solidFill>
                <a:schemeClr val="bg1"/>
              </a:solidFill>
            </a:rPr>
            <a:t>Остали </a:t>
          </a:r>
          <a:r>
            <a:rPr lang="sr-Cyrl-RS" sz="1300" b="1" dirty="0" smtClean="0">
              <a:solidFill>
                <a:schemeClr val="bg1"/>
              </a:solidFill>
            </a:rPr>
            <a:t>расходи </a:t>
          </a:r>
          <a:r>
            <a:rPr lang="sr-Latn-RS" sz="1300" b="1" dirty="0" smtClean="0">
              <a:solidFill>
                <a:schemeClr val="bg1"/>
              </a:solidFill>
            </a:rPr>
            <a:t>50.078.500,00</a:t>
          </a:r>
          <a:r>
            <a:rPr lang="sr-Cyrl-RS" sz="1300" b="1" dirty="0" smtClean="0">
              <a:solidFill>
                <a:schemeClr val="bg1"/>
              </a:solidFill>
            </a:rPr>
            <a:t> 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3C8BC949-583D-42C4-9E18-497A2FA6C1D3}" type="parTrans" cxnId="{30638209-A4D1-4BFE-943D-C66C72DB50AF}">
      <dgm:prSet/>
      <dgm:spPr/>
      <dgm:t>
        <a:bodyPr/>
        <a:lstStyle/>
        <a:p>
          <a:endParaRPr lang="en-US"/>
        </a:p>
      </dgm:t>
    </dgm:pt>
    <dgm:pt modelId="{B658162B-CA61-458F-8F17-E18D499D4DE8}" type="sibTrans" cxnId="{30638209-A4D1-4BFE-943D-C66C72DB50AF}">
      <dgm:prSet/>
      <dgm:spPr/>
      <dgm:t>
        <a:bodyPr/>
        <a:lstStyle/>
        <a:p>
          <a:endParaRPr lang="en-US"/>
        </a:p>
      </dgm:t>
    </dgm:pt>
    <dgm:pt modelId="{AE26BF5A-34A6-4192-8BEA-D9ECFB94164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sr-Cyrl-RS" sz="1300" b="1" dirty="0">
              <a:solidFill>
                <a:schemeClr val="bg1"/>
              </a:solidFill>
            </a:rPr>
            <a:t>Средства резерве </a:t>
          </a:r>
          <a:r>
            <a:rPr lang="sr-Latn-RS" sz="1300" b="1" dirty="0" smtClean="0">
              <a:solidFill>
                <a:schemeClr val="bg1"/>
              </a:solidFill>
            </a:rPr>
            <a:t>2.538.000,00</a:t>
          </a:r>
          <a:endParaRPr lang="en-US" sz="1300" b="1" dirty="0">
            <a:solidFill>
              <a:schemeClr val="bg1"/>
            </a:solidFill>
          </a:endParaRPr>
        </a:p>
      </dgm:t>
    </dgm:pt>
    <dgm:pt modelId="{053AEA0B-0F73-4DAC-9295-FCA55D0C5C5A}" type="parTrans" cxnId="{C2BA2E7D-A4DC-497F-82AA-B05171512E7B}">
      <dgm:prSet/>
      <dgm:spPr/>
      <dgm:t>
        <a:bodyPr/>
        <a:lstStyle/>
        <a:p>
          <a:endParaRPr lang="en-US"/>
        </a:p>
      </dgm:t>
    </dgm:pt>
    <dgm:pt modelId="{F67939D1-3ADF-4276-A6FA-0083CE5DA4FA}" type="sibTrans" cxnId="{C2BA2E7D-A4DC-497F-82AA-B05171512E7B}">
      <dgm:prSet/>
      <dgm:spPr/>
      <dgm:t>
        <a:bodyPr/>
        <a:lstStyle/>
        <a:p>
          <a:endParaRPr lang="en-US"/>
        </a:p>
      </dgm:t>
    </dgm:pt>
    <dgm:pt modelId="{F4B68BA8-694B-4B7F-8215-68903FFCD2D7}" type="pres">
      <dgm:prSet presAssocID="{B1BE2A8E-285E-4C69-9BFF-CE48B252AA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9436B1-B652-4794-B4F4-4850647DACEB}" type="pres">
      <dgm:prSet presAssocID="{9ED1A3B2-A381-4201-823D-E4B4F944886D}" presName="centerShape" presStyleLbl="node0" presStyleIdx="0" presStyleCnt="1" custScaleX="154702" custScaleY="134986"/>
      <dgm:spPr/>
      <dgm:t>
        <a:bodyPr/>
        <a:lstStyle/>
        <a:p>
          <a:endParaRPr lang="en-US"/>
        </a:p>
      </dgm:t>
    </dgm:pt>
    <dgm:pt modelId="{73F305AC-CFDC-45B1-8AB8-6FABD1C99179}" type="pres">
      <dgm:prSet presAssocID="{A7091EAC-498C-4E8C-B46B-331B042A0C75}" presName="node" presStyleLbl="node1" presStyleIdx="0" presStyleCnt="8" custScaleX="186337" custScaleY="136277" custRadScaleRad="87904" custRadScaleInc="398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91651-56D0-404C-82B0-25ACBF882A98}" type="pres">
      <dgm:prSet presAssocID="{A7091EAC-498C-4E8C-B46B-331B042A0C75}" presName="dummy" presStyleCnt="0"/>
      <dgm:spPr/>
    </dgm:pt>
    <dgm:pt modelId="{44C62812-7B8C-4DB2-9C0D-14651D9AFC46}" type="pres">
      <dgm:prSet presAssocID="{686A1A37-AC61-4EC6-8398-59788F898E91}" presName="sibTrans" presStyleLbl="sibTrans2D1" presStyleIdx="0" presStyleCnt="8"/>
      <dgm:spPr/>
      <dgm:t>
        <a:bodyPr/>
        <a:lstStyle/>
        <a:p>
          <a:endParaRPr lang="en-US"/>
        </a:p>
      </dgm:t>
    </dgm:pt>
    <dgm:pt modelId="{A14630AA-C1BD-4A7E-B665-0A7C9B6C19C9}" type="pres">
      <dgm:prSet presAssocID="{3FA5C700-C8EE-4CAC-8DA0-0BA7CA952C72}" presName="node" presStyleLbl="node1" presStyleIdx="1" presStyleCnt="8" custScaleX="179358" custScaleY="129967" custRadScaleRad="108398" custRadScaleInc="53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74404-DEC3-43DE-B1B0-FCCBA45B0B53}" type="pres">
      <dgm:prSet presAssocID="{3FA5C700-C8EE-4CAC-8DA0-0BA7CA952C72}" presName="dummy" presStyleCnt="0"/>
      <dgm:spPr/>
    </dgm:pt>
    <dgm:pt modelId="{5D42F3FF-3AAD-4819-B004-ADDCB69227EB}" type="pres">
      <dgm:prSet presAssocID="{61B610E5-4DC8-4394-A22C-5BBE6CDEE232}" presName="sibTrans" presStyleLbl="sibTrans2D1" presStyleIdx="1" presStyleCnt="8"/>
      <dgm:spPr/>
      <dgm:t>
        <a:bodyPr/>
        <a:lstStyle/>
        <a:p>
          <a:endParaRPr lang="en-US"/>
        </a:p>
      </dgm:t>
    </dgm:pt>
    <dgm:pt modelId="{E43F7264-94BE-4E7E-8A98-A0D70BB3AF06}" type="pres">
      <dgm:prSet presAssocID="{4746DA87-483C-4B84-9A22-BC58F96CB23A}" presName="node" presStyleLbl="node1" presStyleIdx="2" presStyleCnt="8" custScaleX="164023" custScaleY="119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EF9CE-45BC-491C-9A74-72874D860E58}" type="pres">
      <dgm:prSet presAssocID="{4746DA87-483C-4B84-9A22-BC58F96CB23A}" presName="dummy" presStyleCnt="0"/>
      <dgm:spPr/>
    </dgm:pt>
    <dgm:pt modelId="{19B05264-FBF1-4254-AA6E-8DA1048C9EC5}" type="pres">
      <dgm:prSet presAssocID="{DB95B0B9-5D2D-4D1A-A4F8-70F45A0E9738}" presName="sibTrans" presStyleLbl="sibTrans2D1" presStyleIdx="2" presStyleCnt="8"/>
      <dgm:spPr/>
      <dgm:t>
        <a:bodyPr/>
        <a:lstStyle/>
        <a:p>
          <a:endParaRPr lang="en-US"/>
        </a:p>
      </dgm:t>
    </dgm:pt>
    <dgm:pt modelId="{115526CD-270E-4C52-A164-15F2B6F9FE39}" type="pres">
      <dgm:prSet presAssocID="{8329AE49-ECD5-4C13-B90F-CA83B6E6F994}" presName="node" presStyleLbl="node1" presStyleIdx="3" presStyleCnt="8" custScaleX="160246" custScaleY="138096" custRadScaleRad="116380" custRadScaleInc="-657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2822E-2282-4D84-AEA3-97E5D7F5026E}" type="pres">
      <dgm:prSet presAssocID="{8329AE49-ECD5-4C13-B90F-CA83B6E6F994}" presName="dummy" presStyleCnt="0"/>
      <dgm:spPr/>
    </dgm:pt>
    <dgm:pt modelId="{1EBC4AA2-7966-4002-8CE2-7479E65C1C79}" type="pres">
      <dgm:prSet presAssocID="{9CB0C477-89B3-4058-B341-9FC9F0AB6BB2}" presName="sibTrans" presStyleLbl="sibTrans2D1" presStyleIdx="3" presStyleCnt="8"/>
      <dgm:spPr/>
      <dgm:t>
        <a:bodyPr/>
        <a:lstStyle/>
        <a:p>
          <a:endParaRPr lang="en-US"/>
        </a:p>
      </dgm:t>
    </dgm:pt>
    <dgm:pt modelId="{5101AD7C-EA94-402A-A388-0FD916639D60}" type="pres">
      <dgm:prSet presAssocID="{9C6F0069-43DC-402D-BD84-1006528FCE04}" presName="node" presStyleLbl="node1" presStyleIdx="4" presStyleCnt="8" custScaleX="177126" custScaleY="135271" custRadScaleRad="86668" custRadScaleInc="-30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96767-E761-4683-B475-54E34622C9C1}" type="pres">
      <dgm:prSet presAssocID="{9C6F0069-43DC-402D-BD84-1006528FCE04}" presName="dummy" presStyleCnt="0"/>
      <dgm:spPr/>
    </dgm:pt>
    <dgm:pt modelId="{FC9B55A0-D6BC-47A3-92D9-CF0D462CBA3E}" type="pres">
      <dgm:prSet presAssocID="{9FF20664-3F6F-4415-8233-D443550F6854}" presName="sibTrans" presStyleLbl="sibTrans2D1" presStyleIdx="4" presStyleCnt="8"/>
      <dgm:spPr/>
      <dgm:t>
        <a:bodyPr/>
        <a:lstStyle/>
        <a:p>
          <a:endParaRPr lang="en-US"/>
        </a:p>
      </dgm:t>
    </dgm:pt>
    <dgm:pt modelId="{D19ADD6D-9F0A-4766-B637-BB2D5495A9BB}" type="pres">
      <dgm:prSet presAssocID="{ED01A515-5448-4A3E-A2EC-575448D0F5AA}" presName="node" presStyleLbl="node1" presStyleIdx="5" presStyleCnt="8" custScaleX="161811" custScaleY="139854" custRadScaleRad="112250" custRadScaleInc="396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DB137-9ACF-4A5D-915D-C6DEF62C671A}" type="pres">
      <dgm:prSet presAssocID="{ED01A515-5448-4A3E-A2EC-575448D0F5AA}" presName="dummy" presStyleCnt="0"/>
      <dgm:spPr/>
    </dgm:pt>
    <dgm:pt modelId="{84EFD8D8-F116-4363-8F07-0BDD118D8287}" type="pres">
      <dgm:prSet presAssocID="{B658162B-CA61-458F-8F17-E18D499D4DE8}" presName="sibTrans" presStyleLbl="sibTrans2D1" presStyleIdx="5" presStyleCnt="8"/>
      <dgm:spPr/>
      <dgm:t>
        <a:bodyPr/>
        <a:lstStyle/>
        <a:p>
          <a:endParaRPr lang="en-US"/>
        </a:p>
      </dgm:t>
    </dgm:pt>
    <dgm:pt modelId="{4F05B281-B6DB-45BB-A427-1BF92AADC139}" type="pres">
      <dgm:prSet presAssocID="{AE26BF5A-34A6-4192-8BEA-D9ECFB941642}" presName="node" presStyleLbl="node1" presStyleIdx="6" presStyleCnt="8" custScaleX="163043" custScaleY="135394" custRadScaleRad="91445" custRadScaleInc="-1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FE719-4F44-4DDA-B702-82A372856A51}" type="pres">
      <dgm:prSet presAssocID="{AE26BF5A-34A6-4192-8BEA-D9ECFB941642}" presName="dummy" presStyleCnt="0"/>
      <dgm:spPr/>
    </dgm:pt>
    <dgm:pt modelId="{C0575E5C-DEAA-49FF-9C6A-0DF4C03D040D}" type="pres">
      <dgm:prSet presAssocID="{F67939D1-3ADF-4276-A6FA-0083CE5DA4FA}" presName="sibTrans" presStyleLbl="sibTrans2D1" presStyleIdx="6" presStyleCnt="8"/>
      <dgm:spPr/>
      <dgm:t>
        <a:bodyPr/>
        <a:lstStyle/>
        <a:p>
          <a:endParaRPr lang="en-US"/>
        </a:p>
      </dgm:t>
    </dgm:pt>
    <dgm:pt modelId="{2D6C03BD-4023-431E-84F6-C080A9961C8A}" type="pres">
      <dgm:prSet presAssocID="{91651A17-950C-49EC-8C35-2517548AE9E6}" presName="node" presStyleLbl="node1" presStyleIdx="7" presStyleCnt="8" custScaleX="199900" custScaleY="131362" custRadScaleRad="99768" custRadScaleInc="-34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8787D-F4B0-463A-AA6F-94706894BC8C}" type="pres">
      <dgm:prSet presAssocID="{91651A17-950C-49EC-8C35-2517548AE9E6}" presName="dummy" presStyleCnt="0"/>
      <dgm:spPr/>
    </dgm:pt>
    <dgm:pt modelId="{7C884431-F906-455C-AAF5-4FBEC1E13C27}" type="pres">
      <dgm:prSet presAssocID="{8962C693-DF60-43F6-9F43-7615C2E1439A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D5A26C81-B5CA-4FF9-85ED-60967857EFA6}" srcId="{B1BE2A8E-285E-4C69-9BFF-CE48B252AA50}" destId="{3641F520-BAF8-4BA4-A826-44FA753A5F4E}" srcOrd="3" destOrd="0" parTransId="{31D6B297-275C-4FAC-A07E-4467512471AD}" sibTransId="{53B82682-8E0C-4903-98EA-36CBB0B8A63B}"/>
    <dgm:cxn modelId="{A14346A8-4918-4300-9891-20568D283921}" srcId="{9ED1A3B2-A381-4201-823D-E4B4F944886D}" destId="{9C6F0069-43DC-402D-BD84-1006528FCE04}" srcOrd="4" destOrd="0" parTransId="{44D9A023-5F81-4677-8A1D-494A76B02F4A}" sibTransId="{9FF20664-3F6F-4415-8233-D443550F6854}"/>
    <dgm:cxn modelId="{BC9590DB-4AF7-4BF7-8510-0D13A55B9906}" type="presOf" srcId="{AE26BF5A-34A6-4192-8BEA-D9ECFB941642}" destId="{4F05B281-B6DB-45BB-A427-1BF92AADC139}" srcOrd="0" destOrd="0" presId="urn:microsoft.com/office/officeart/2005/8/layout/radial6"/>
    <dgm:cxn modelId="{11078B81-0979-4FE3-83E7-C4AE98AEC608}" type="presOf" srcId="{9ED1A3B2-A381-4201-823D-E4B4F944886D}" destId="{E59436B1-B652-4794-B4F4-4850647DACEB}" srcOrd="0" destOrd="0" presId="urn:microsoft.com/office/officeart/2005/8/layout/radial6"/>
    <dgm:cxn modelId="{30638209-A4D1-4BFE-943D-C66C72DB50AF}" srcId="{9ED1A3B2-A381-4201-823D-E4B4F944886D}" destId="{ED01A515-5448-4A3E-A2EC-575448D0F5AA}" srcOrd="5" destOrd="0" parTransId="{3C8BC949-583D-42C4-9E18-497A2FA6C1D3}" sibTransId="{B658162B-CA61-458F-8F17-E18D499D4DE8}"/>
    <dgm:cxn modelId="{E839E0BE-75EC-4543-A586-A6E87946B90D}" type="presOf" srcId="{4746DA87-483C-4B84-9A22-BC58F96CB23A}" destId="{E43F7264-94BE-4E7E-8A98-A0D70BB3AF06}" srcOrd="0" destOrd="0" presId="urn:microsoft.com/office/officeart/2005/8/layout/radial6"/>
    <dgm:cxn modelId="{8AD44159-442C-4DEC-ACDC-2060DD6FE511}" srcId="{7D1C9009-9B60-4C15-8E3B-F949FAB90776}" destId="{BEBB7508-5593-4665-86D9-67DC9EEDFE00}" srcOrd="0" destOrd="0" parTransId="{C01D930E-241E-4B8F-9FFE-A12F23D4AE61}" sibTransId="{8C2D30BC-9728-4727-AC9C-7DD1886B66DA}"/>
    <dgm:cxn modelId="{47BC94C2-46D4-453B-A292-6076A9F8EE3B}" srcId="{9ED1A3B2-A381-4201-823D-E4B4F944886D}" destId="{8329AE49-ECD5-4C13-B90F-CA83B6E6F994}" srcOrd="3" destOrd="0" parTransId="{6A3537F1-6C7A-4D5E-9BC9-14D14BE7BA95}" sibTransId="{9CB0C477-89B3-4058-B341-9FC9F0AB6BB2}"/>
    <dgm:cxn modelId="{EB43DD2F-06FF-4827-80D8-98C50C5E7756}" type="presOf" srcId="{8329AE49-ECD5-4C13-B90F-CA83B6E6F994}" destId="{115526CD-270E-4C52-A164-15F2B6F9FE39}" srcOrd="0" destOrd="0" presId="urn:microsoft.com/office/officeart/2005/8/layout/radial6"/>
    <dgm:cxn modelId="{460701E7-C874-4B23-8B7F-9E1B2A3E1682}" type="presOf" srcId="{F67939D1-3ADF-4276-A6FA-0083CE5DA4FA}" destId="{C0575E5C-DEAA-49FF-9C6A-0DF4C03D040D}" srcOrd="0" destOrd="0" presId="urn:microsoft.com/office/officeart/2005/8/layout/radial6"/>
    <dgm:cxn modelId="{667A6532-F93A-4FD0-BD4D-A1165020F36F}" srcId="{343B6168-99DB-4C0C-9BE7-E54D7B80C5AD}" destId="{AC73436A-3EE6-4AB1-8B81-F0B7414514C2}" srcOrd="0" destOrd="0" parTransId="{67F09836-65ED-439A-8E55-BF0FF6A12BA6}" sibTransId="{6C19F97B-9D99-4777-817C-1695A372D4F1}"/>
    <dgm:cxn modelId="{D6D3D766-AAF1-452B-B7A5-DE64D7EFBDAC}" srcId="{7D1C9009-9B60-4C15-8E3B-F949FAB90776}" destId="{DC185536-47EC-480B-B419-24BC666B206E}" srcOrd="1" destOrd="0" parTransId="{43B3845C-4A8E-4186-AC01-CB23C9CE3CE4}" sibTransId="{FF327DB0-0FCC-45EC-A004-6349AB5E0A19}"/>
    <dgm:cxn modelId="{C5CFAAC5-5135-4EA7-8E3A-88382938C7C4}" type="presOf" srcId="{A7091EAC-498C-4E8C-B46B-331B042A0C75}" destId="{73F305AC-CFDC-45B1-8AB8-6FABD1C99179}" srcOrd="0" destOrd="0" presId="urn:microsoft.com/office/officeart/2005/8/layout/radial6"/>
    <dgm:cxn modelId="{28F1F12C-F4AD-4E97-81E8-8618F0209646}" srcId="{B1BE2A8E-285E-4C69-9BFF-CE48B252AA50}" destId="{9ED1A3B2-A381-4201-823D-E4B4F944886D}" srcOrd="0" destOrd="0" parTransId="{73ADFC91-EAB5-4621-8C76-D207DF7E46EB}" sibTransId="{BBBE51B8-3D99-4D37-A53E-85F69FB1F8D4}"/>
    <dgm:cxn modelId="{0405D001-CA5C-406E-92B4-D20C69FCFAB6}" type="presOf" srcId="{9FF20664-3F6F-4415-8233-D443550F6854}" destId="{FC9B55A0-D6BC-47A3-92D9-CF0D462CBA3E}" srcOrd="0" destOrd="0" presId="urn:microsoft.com/office/officeart/2005/8/layout/radial6"/>
    <dgm:cxn modelId="{4A16358E-6F75-4AC0-B6E5-E26F15B1A750}" srcId="{B1BE2A8E-285E-4C69-9BFF-CE48B252AA50}" destId="{3BA9396D-1753-43D3-A703-A75A7C19204B}" srcOrd="1" destOrd="0" parTransId="{FDC0F8DA-00AF-40CD-B616-B7AA7472101C}" sibTransId="{869210E2-CDFB-49E6-A3F9-D5A55D2018F0}"/>
    <dgm:cxn modelId="{4E6E6427-5348-4ECF-99CC-46CA5F3BDA5F}" srcId="{B1BE2A8E-285E-4C69-9BFF-CE48B252AA50}" destId="{7D1C9009-9B60-4C15-8E3B-F949FAB90776}" srcOrd="4" destOrd="0" parTransId="{E75197AC-E7B0-4C26-9D1F-47E47BE7CCEF}" sibTransId="{9D56A871-CE7A-4922-AAF9-9D95A29D1039}"/>
    <dgm:cxn modelId="{464AEB83-A961-4BF3-980D-8DBCF9264695}" srcId="{343B6168-99DB-4C0C-9BE7-E54D7B80C5AD}" destId="{352A865C-AD96-4AB1-8A5C-397B7A7D9B07}" srcOrd="1" destOrd="0" parTransId="{7EC1ADA9-9F6E-4AFC-AE86-4831D523AA38}" sibTransId="{7473CF13-22F0-41AF-BD4E-305659448BE2}"/>
    <dgm:cxn modelId="{1B9AA8E1-ADCE-4A9E-9976-675A548A157B}" type="presOf" srcId="{B1BE2A8E-285E-4C69-9BFF-CE48B252AA50}" destId="{F4B68BA8-694B-4B7F-8215-68903FFCD2D7}" srcOrd="0" destOrd="0" presId="urn:microsoft.com/office/officeart/2005/8/layout/radial6"/>
    <dgm:cxn modelId="{AE26F329-897E-412E-A92A-D95A8804158B}" srcId="{9ED1A3B2-A381-4201-823D-E4B4F944886D}" destId="{A7091EAC-498C-4E8C-B46B-331B042A0C75}" srcOrd="0" destOrd="0" parTransId="{5263AC43-AEF9-405C-B9BD-C1E77733E429}" sibTransId="{686A1A37-AC61-4EC6-8398-59788F898E91}"/>
    <dgm:cxn modelId="{98B0B8AF-9B0C-4B47-8D31-350F3B67741F}" type="presOf" srcId="{8962C693-DF60-43F6-9F43-7615C2E1439A}" destId="{7C884431-F906-455C-AAF5-4FBEC1E13C27}" srcOrd="0" destOrd="0" presId="urn:microsoft.com/office/officeart/2005/8/layout/radial6"/>
    <dgm:cxn modelId="{E22B429B-BE1C-40BE-88C9-A73B61D2E2ED}" type="presOf" srcId="{DB95B0B9-5D2D-4D1A-A4F8-70F45A0E9738}" destId="{19B05264-FBF1-4254-AA6E-8DA1048C9EC5}" srcOrd="0" destOrd="0" presId="urn:microsoft.com/office/officeart/2005/8/layout/radial6"/>
    <dgm:cxn modelId="{EF20728D-9FD6-4400-93CD-282398F7AAF2}" type="presOf" srcId="{9CB0C477-89B3-4058-B341-9FC9F0AB6BB2}" destId="{1EBC4AA2-7966-4002-8CE2-7479E65C1C79}" srcOrd="0" destOrd="0" presId="urn:microsoft.com/office/officeart/2005/8/layout/radial6"/>
    <dgm:cxn modelId="{725C5B6A-3780-4DC8-A705-4B6B4491DC6E}" type="presOf" srcId="{B658162B-CA61-458F-8F17-E18D499D4DE8}" destId="{84EFD8D8-F116-4363-8F07-0BDD118D8287}" srcOrd="0" destOrd="0" presId="urn:microsoft.com/office/officeart/2005/8/layout/radial6"/>
    <dgm:cxn modelId="{0F519843-417F-4196-AE51-1E900F71077B}" srcId="{9ED1A3B2-A381-4201-823D-E4B4F944886D}" destId="{4746DA87-483C-4B84-9A22-BC58F96CB23A}" srcOrd="2" destOrd="0" parTransId="{8A92D324-8EB2-4984-ADCB-62EACF9FECFF}" sibTransId="{DB95B0B9-5D2D-4D1A-A4F8-70F45A0E9738}"/>
    <dgm:cxn modelId="{A6255AD6-B305-431C-98D3-C5242AE2F245}" type="presOf" srcId="{61B610E5-4DC8-4394-A22C-5BBE6CDEE232}" destId="{5D42F3FF-3AAD-4819-B004-ADDCB69227EB}" srcOrd="0" destOrd="0" presId="urn:microsoft.com/office/officeart/2005/8/layout/radial6"/>
    <dgm:cxn modelId="{E14E4EEE-087E-4E8C-92C7-D48A2C2A60C4}" srcId="{9ED1A3B2-A381-4201-823D-E4B4F944886D}" destId="{91651A17-950C-49EC-8C35-2517548AE9E6}" srcOrd="7" destOrd="0" parTransId="{842A79D3-4827-4424-A76D-539154392405}" sibTransId="{8962C693-DF60-43F6-9F43-7615C2E1439A}"/>
    <dgm:cxn modelId="{CA07183F-4292-4B99-A6EF-228085D4E646}" type="presOf" srcId="{ED01A515-5448-4A3E-A2EC-575448D0F5AA}" destId="{D19ADD6D-9F0A-4766-B637-BB2D5495A9BB}" srcOrd="0" destOrd="0" presId="urn:microsoft.com/office/officeart/2005/8/layout/radial6"/>
    <dgm:cxn modelId="{2A31AF63-E774-4EB8-B108-9CD557D60480}" type="presOf" srcId="{686A1A37-AC61-4EC6-8398-59788F898E91}" destId="{44C62812-7B8C-4DB2-9C0D-14651D9AFC46}" srcOrd="0" destOrd="0" presId="urn:microsoft.com/office/officeart/2005/8/layout/radial6"/>
    <dgm:cxn modelId="{3BA8FFD8-B6F3-4518-99B6-8F25F307CF52}" srcId="{9ED1A3B2-A381-4201-823D-E4B4F944886D}" destId="{3FA5C700-C8EE-4CAC-8DA0-0BA7CA952C72}" srcOrd="1" destOrd="0" parTransId="{6970CC38-AACF-4350-BF4D-BD796B05B1FA}" sibTransId="{61B610E5-4DC8-4394-A22C-5BBE6CDEE232}"/>
    <dgm:cxn modelId="{4E1E1478-851F-43BA-9905-204C3353F5DE}" type="presOf" srcId="{91651A17-950C-49EC-8C35-2517548AE9E6}" destId="{2D6C03BD-4023-431E-84F6-C080A9961C8A}" srcOrd="0" destOrd="0" presId="urn:microsoft.com/office/officeart/2005/8/layout/radial6"/>
    <dgm:cxn modelId="{59B73324-6D49-4329-95FB-28ACDA527EFE}" type="presOf" srcId="{9C6F0069-43DC-402D-BD84-1006528FCE04}" destId="{5101AD7C-EA94-402A-A388-0FD916639D60}" srcOrd="0" destOrd="0" presId="urn:microsoft.com/office/officeart/2005/8/layout/radial6"/>
    <dgm:cxn modelId="{B6507D96-25C4-4121-9433-2A113978B784}" srcId="{B1BE2A8E-285E-4C69-9BFF-CE48B252AA50}" destId="{C64FD589-26EA-483C-BB5E-C8324A82EAF5}" srcOrd="2" destOrd="0" parTransId="{1E312D33-14E1-4B2B-A210-2A735401CE1C}" sibTransId="{46E45D53-1277-4C97-8E3B-323B4EBF62F5}"/>
    <dgm:cxn modelId="{3DFE3AE5-6DA5-4440-A66F-1437FD4DC5D4}" srcId="{B1BE2A8E-285E-4C69-9BFF-CE48B252AA50}" destId="{343B6168-99DB-4C0C-9BE7-E54D7B80C5AD}" srcOrd="5" destOrd="0" parTransId="{6F98FC42-2370-4FD0-A627-0708511F7F32}" sibTransId="{95FBDDB6-4174-4619-B543-81DEF6B7716A}"/>
    <dgm:cxn modelId="{C2BA2E7D-A4DC-497F-82AA-B05171512E7B}" srcId="{9ED1A3B2-A381-4201-823D-E4B4F944886D}" destId="{AE26BF5A-34A6-4192-8BEA-D9ECFB941642}" srcOrd="6" destOrd="0" parTransId="{053AEA0B-0F73-4DAC-9295-FCA55D0C5C5A}" sibTransId="{F67939D1-3ADF-4276-A6FA-0083CE5DA4FA}"/>
    <dgm:cxn modelId="{DCA16821-612A-44BE-AA70-F359CCD4CACD}" type="presOf" srcId="{3FA5C700-C8EE-4CAC-8DA0-0BA7CA952C72}" destId="{A14630AA-C1BD-4A7E-B665-0A7C9B6C19C9}" srcOrd="0" destOrd="0" presId="urn:microsoft.com/office/officeart/2005/8/layout/radial6"/>
    <dgm:cxn modelId="{FC685B05-3A8E-4897-B1F2-24F999009398}" type="presParOf" srcId="{F4B68BA8-694B-4B7F-8215-68903FFCD2D7}" destId="{E59436B1-B652-4794-B4F4-4850647DACEB}" srcOrd="0" destOrd="0" presId="urn:microsoft.com/office/officeart/2005/8/layout/radial6"/>
    <dgm:cxn modelId="{01028E01-E685-48F7-ADB9-3D1F4C647413}" type="presParOf" srcId="{F4B68BA8-694B-4B7F-8215-68903FFCD2D7}" destId="{73F305AC-CFDC-45B1-8AB8-6FABD1C99179}" srcOrd="1" destOrd="0" presId="urn:microsoft.com/office/officeart/2005/8/layout/radial6"/>
    <dgm:cxn modelId="{0C5B0E34-AED3-4ACE-BD76-09576CAD8E97}" type="presParOf" srcId="{F4B68BA8-694B-4B7F-8215-68903FFCD2D7}" destId="{DA491651-56D0-404C-82B0-25ACBF882A98}" srcOrd="2" destOrd="0" presId="urn:microsoft.com/office/officeart/2005/8/layout/radial6"/>
    <dgm:cxn modelId="{000BAB3B-E4DA-4D05-ADCE-FEE9D7CFC2FE}" type="presParOf" srcId="{F4B68BA8-694B-4B7F-8215-68903FFCD2D7}" destId="{44C62812-7B8C-4DB2-9C0D-14651D9AFC46}" srcOrd="3" destOrd="0" presId="urn:microsoft.com/office/officeart/2005/8/layout/radial6"/>
    <dgm:cxn modelId="{E66C8224-791A-477D-B1D0-E1AF91439D8B}" type="presParOf" srcId="{F4B68BA8-694B-4B7F-8215-68903FFCD2D7}" destId="{A14630AA-C1BD-4A7E-B665-0A7C9B6C19C9}" srcOrd="4" destOrd="0" presId="urn:microsoft.com/office/officeart/2005/8/layout/radial6"/>
    <dgm:cxn modelId="{4C1559FE-F751-4DF2-97F2-719DE8754CCC}" type="presParOf" srcId="{F4B68BA8-694B-4B7F-8215-68903FFCD2D7}" destId="{B3474404-DEC3-43DE-B1B0-FCCBA45B0B53}" srcOrd="5" destOrd="0" presId="urn:microsoft.com/office/officeart/2005/8/layout/radial6"/>
    <dgm:cxn modelId="{F12F1AB7-E0FB-48EB-B1A0-B4C9ED75491F}" type="presParOf" srcId="{F4B68BA8-694B-4B7F-8215-68903FFCD2D7}" destId="{5D42F3FF-3AAD-4819-B004-ADDCB69227EB}" srcOrd="6" destOrd="0" presId="urn:microsoft.com/office/officeart/2005/8/layout/radial6"/>
    <dgm:cxn modelId="{CFA5E9F1-1F4F-4E66-BC5F-1D92E9897FF9}" type="presParOf" srcId="{F4B68BA8-694B-4B7F-8215-68903FFCD2D7}" destId="{E43F7264-94BE-4E7E-8A98-A0D70BB3AF06}" srcOrd="7" destOrd="0" presId="urn:microsoft.com/office/officeart/2005/8/layout/radial6"/>
    <dgm:cxn modelId="{1503FCD3-F5DF-4F4E-95F5-2E657F359002}" type="presParOf" srcId="{F4B68BA8-694B-4B7F-8215-68903FFCD2D7}" destId="{931EF9CE-45BC-491C-9A74-72874D860E58}" srcOrd="8" destOrd="0" presId="urn:microsoft.com/office/officeart/2005/8/layout/radial6"/>
    <dgm:cxn modelId="{5FCB4770-7BAE-4404-942A-B50C6ACC6FCE}" type="presParOf" srcId="{F4B68BA8-694B-4B7F-8215-68903FFCD2D7}" destId="{19B05264-FBF1-4254-AA6E-8DA1048C9EC5}" srcOrd="9" destOrd="0" presId="urn:microsoft.com/office/officeart/2005/8/layout/radial6"/>
    <dgm:cxn modelId="{00269BD1-B64A-4488-985D-9637AE133D7F}" type="presParOf" srcId="{F4B68BA8-694B-4B7F-8215-68903FFCD2D7}" destId="{115526CD-270E-4C52-A164-15F2B6F9FE39}" srcOrd="10" destOrd="0" presId="urn:microsoft.com/office/officeart/2005/8/layout/radial6"/>
    <dgm:cxn modelId="{61B9FB6F-F440-4EA9-9A8E-4872542DC14C}" type="presParOf" srcId="{F4B68BA8-694B-4B7F-8215-68903FFCD2D7}" destId="{E442822E-2282-4D84-AEA3-97E5D7F5026E}" srcOrd="11" destOrd="0" presId="urn:microsoft.com/office/officeart/2005/8/layout/radial6"/>
    <dgm:cxn modelId="{11FCB694-9F07-4775-8F33-2753E342D0E8}" type="presParOf" srcId="{F4B68BA8-694B-4B7F-8215-68903FFCD2D7}" destId="{1EBC4AA2-7966-4002-8CE2-7479E65C1C79}" srcOrd="12" destOrd="0" presId="urn:microsoft.com/office/officeart/2005/8/layout/radial6"/>
    <dgm:cxn modelId="{BAE0B9FB-2534-416F-91D3-3E324893867C}" type="presParOf" srcId="{F4B68BA8-694B-4B7F-8215-68903FFCD2D7}" destId="{5101AD7C-EA94-402A-A388-0FD916639D60}" srcOrd="13" destOrd="0" presId="urn:microsoft.com/office/officeart/2005/8/layout/radial6"/>
    <dgm:cxn modelId="{51F3878C-DA70-4A3E-99E7-91EC80DE48DC}" type="presParOf" srcId="{F4B68BA8-694B-4B7F-8215-68903FFCD2D7}" destId="{97296767-E761-4683-B475-54E34622C9C1}" srcOrd="14" destOrd="0" presId="urn:microsoft.com/office/officeart/2005/8/layout/radial6"/>
    <dgm:cxn modelId="{BDB904E6-23E0-42C8-9A95-FDBBD4EAA604}" type="presParOf" srcId="{F4B68BA8-694B-4B7F-8215-68903FFCD2D7}" destId="{FC9B55A0-D6BC-47A3-92D9-CF0D462CBA3E}" srcOrd="15" destOrd="0" presId="urn:microsoft.com/office/officeart/2005/8/layout/radial6"/>
    <dgm:cxn modelId="{DE419E25-E801-4B91-87B1-C899994FC8E3}" type="presParOf" srcId="{F4B68BA8-694B-4B7F-8215-68903FFCD2D7}" destId="{D19ADD6D-9F0A-4766-B637-BB2D5495A9BB}" srcOrd="16" destOrd="0" presId="urn:microsoft.com/office/officeart/2005/8/layout/radial6"/>
    <dgm:cxn modelId="{FC6667C8-889A-4A40-BBFD-5FEE35B89F60}" type="presParOf" srcId="{F4B68BA8-694B-4B7F-8215-68903FFCD2D7}" destId="{CB9DB137-9ACF-4A5D-915D-C6DEF62C671A}" srcOrd="17" destOrd="0" presId="urn:microsoft.com/office/officeart/2005/8/layout/radial6"/>
    <dgm:cxn modelId="{A09DB9DD-858D-4AC1-99CB-EF463702BC31}" type="presParOf" srcId="{F4B68BA8-694B-4B7F-8215-68903FFCD2D7}" destId="{84EFD8D8-F116-4363-8F07-0BDD118D8287}" srcOrd="18" destOrd="0" presId="urn:microsoft.com/office/officeart/2005/8/layout/radial6"/>
    <dgm:cxn modelId="{BC56328C-46D9-40DD-AB0E-23CE65C174DD}" type="presParOf" srcId="{F4B68BA8-694B-4B7F-8215-68903FFCD2D7}" destId="{4F05B281-B6DB-45BB-A427-1BF92AADC139}" srcOrd="19" destOrd="0" presId="urn:microsoft.com/office/officeart/2005/8/layout/radial6"/>
    <dgm:cxn modelId="{925BC914-B8B9-4551-8EB2-6F57D4C293CD}" type="presParOf" srcId="{F4B68BA8-694B-4B7F-8215-68903FFCD2D7}" destId="{FEDFE719-4F44-4DDA-B702-82A372856A51}" srcOrd="20" destOrd="0" presId="urn:microsoft.com/office/officeart/2005/8/layout/radial6"/>
    <dgm:cxn modelId="{EEAAEECB-7648-4051-9D06-CB3660958178}" type="presParOf" srcId="{F4B68BA8-694B-4B7F-8215-68903FFCD2D7}" destId="{C0575E5C-DEAA-49FF-9C6A-0DF4C03D040D}" srcOrd="21" destOrd="0" presId="urn:microsoft.com/office/officeart/2005/8/layout/radial6"/>
    <dgm:cxn modelId="{007A087D-52CD-4BB8-954A-CB43F942CE9B}" type="presParOf" srcId="{F4B68BA8-694B-4B7F-8215-68903FFCD2D7}" destId="{2D6C03BD-4023-431E-84F6-C080A9961C8A}" srcOrd="22" destOrd="0" presId="urn:microsoft.com/office/officeart/2005/8/layout/radial6"/>
    <dgm:cxn modelId="{3A69DEBC-AB9C-45B3-9B6E-41EED18BC157}" type="presParOf" srcId="{F4B68BA8-694B-4B7F-8215-68903FFCD2D7}" destId="{2578787D-F4B0-463A-AA6F-94706894BC8C}" srcOrd="23" destOrd="0" presId="urn:microsoft.com/office/officeart/2005/8/layout/radial6"/>
    <dgm:cxn modelId="{93BFD193-FBD3-4561-BBF2-271C573D7FAE}" type="presParOf" srcId="{F4B68BA8-694B-4B7F-8215-68903FFCD2D7}" destId="{7C884431-F906-455C-AAF5-4FBEC1E13C27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671936" y="163681"/>
          <a:ext cx="3168595" cy="337197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 smtClean="0"/>
            <a:t>Општинска управа</a:t>
          </a:r>
          <a:endParaRPr lang="sr-Cyrl-RS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 smtClean="0"/>
            <a:t>Председник општине</a:t>
          </a:r>
          <a:endParaRPr lang="sr-Cyrl-RS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 smtClean="0"/>
            <a:t>Општинско  веће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 smtClean="0"/>
            <a:t>Општинско правобранилаштво</a:t>
          </a:r>
          <a:endParaRPr lang="sr-Cyrl-RS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Скупштина </a:t>
          </a:r>
          <a:r>
            <a:rPr lang="sr-Cyrl-RS" sz="1600" b="1" kern="1200" dirty="0" smtClean="0"/>
            <a:t>општине</a:t>
          </a:r>
          <a:endParaRPr lang="en-US" sz="1600" b="1" kern="1200" dirty="0"/>
        </a:p>
      </dsp:txBody>
      <dsp:txXfrm>
        <a:off x="2135966" y="657495"/>
        <a:ext cx="2240535" cy="2384342"/>
      </dsp:txXfrm>
    </dsp:sp>
    <dsp:sp modelId="{6AE34D3E-FD5D-4402-89AF-BF559D3EC92D}">
      <dsp:nvSpPr>
        <dsp:cNvPr id="0" name=""/>
        <dsp:cNvSpPr/>
      </dsp:nvSpPr>
      <dsp:spPr>
        <a:xfrm>
          <a:off x="3494491" y="591301"/>
          <a:ext cx="390377" cy="39037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2154659" y="3290205"/>
          <a:ext cx="282664" cy="282936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4980754" y="1890597"/>
          <a:ext cx="282664" cy="282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4191610" y="3598648"/>
          <a:ext cx="390377" cy="39037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1152127" y="339729"/>
          <a:ext cx="149385" cy="4571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1414211" y="3301421"/>
          <a:ext cx="282664" cy="282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-6" y="864098"/>
          <a:ext cx="2113419" cy="2031856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Предшколска установа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Месне заједнице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 smtClean="0">
              <a:solidFill>
                <a:schemeClr val="bg1"/>
              </a:solidFill>
            </a:rPr>
            <a:t>Народна библиотека</a:t>
          </a:r>
          <a:endParaRPr lang="sr-Cyrl-RS" sz="1300" b="1" kern="1200" dirty="0">
            <a:solidFill>
              <a:schemeClr val="bg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Туристичка организација </a:t>
          </a:r>
        </a:p>
      </dsp:txBody>
      <dsp:txXfrm>
        <a:off x="309497" y="1161656"/>
        <a:ext cx="1494413" cy="1436740"/>
      </dsp:txXfrm>
    </dsp:sp>
    <dsp:sp modelId="{D4397D2C-6DDE-4A42-9855-5F94ADD7F1F8}">
      <dsp:nvSpPr>
        <dsp:cNvPr id="0" name=""/>
        <dsp:cNvSpPr/>
      </dsp:nvSpPr>
      <dsp:spPr>
        <a:xfrm>
          <a:off x="2989942" y="0"/>
          <a:ext cx="390377" cy="3903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2081863" y="3571492"/>
          <a:ext cx="705681" cy="70570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54ECB-2B3F-4C89-9A19-2C63D69076BA}">
      <dsp:nvSpPr>
        <dsp:cNvPr id="0" name=""/>
        <dsp:cNvSpPr/>
      </dsp:nvSpPr>
      <dsp:spPr>
        <a:xfrm>
          <a:off x="4701211" y="128638"/>
          <a:ext cx="1790210" cy="1195213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Основне школе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Средње школе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Дом здравља</a:t>
          </a:r>
          <a:endParaRPr lang="en-US" sz="1300" b="1" kern="1200" dirty="0"/>
        </a:p>
      </dsp:txBody>
      <dsp:txXfrm>
        <a:off x="4963381" y="303673"/>
        <a:ext cx="1265870" cy="845143"/>
      </dsp:txXfrm>
    </dsp:sp>
    <dsp:sp modelId="{4ABBCF6F-E7DA-4CE7-A2F5-6DD06BFAA1FA}">
      <dsp:nvSpPr>
        <dsp:cNvPr id="0" name=""/>
        <dsp:cNvSpPr/>
      </dsp:nvSpPr>
      <dsp:spPr>
        <a:xfrm>
          <a:off x="4188493" y="2519090"/>
          <a:ext cx="390377" cy="39037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80608-C72B-40F2-A560-A83F55BD6ABF}">
      <dsp:nvSpPr>
        <dsp:cNvPr id="0" name=""/>
        <dsp:cNvSpPr/>
      </dsp:nvSpPr>
      <dsp:spPr>
        <a:xfrm>
          <a:off x="13563" y="3784223"/>
          <a:ext cx="282664" cy="282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35534-E508-479C-BE42-766976EE223C}">
      <dsp:nvSpPr>
        <dsp:cNvPr id="0" name=""/>
        <dsp:cNvSpPr/>
      </dsp:nvSpPr>
      <dsp:spPr>
        <a:xfrm>
          <a:off x="5590673" y="1584175"/>
          <a:ext cx="282664" cy="28293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879998" y="2263316"/>
          <a:ext cx="519062" cy="206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2064042"/>
              </a:lnTo>
              <a:lnTo>
                <a:pt x="519062" y="2064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086322" y="3242129"/>
        <a:ext cx="106415" cy="106415"/>
      </dsp:txXfrm>
    </dsp:sp>
    <dsp:sp modelId="{EE8B77DA-77C5-46AD-80A2-BD307CFE9F0A}">
      <dsp:nvSpPr>
        <dsp:cNvPr id="0" name=""/>
        <dsp:cNvSpPr/>
      </dsp:nvSpPr>
      <dsp:spPr>
        <a:xfrm>
          <a:off x="1879998" y="2263316"/>
          <a:ext cx="519062" cy="147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479230"/>
              </a:lnTo>
              <a:lnTo>
                <a:pt x="519062" y="1479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00338" y="2963739"/>
        <a:ext cx="78382" cy="78382"/>
      </dsp:txXfrm>
    </dsp:sp>
    <dsp:sp modelId="{531482B3-13DA-4E77-8EF9-7A508768A321}">
      <dsp:nvSpPr>
        <dsp:cNvPr id="0" name=""/>
        <dsp:cNvSpPr/>
      </dsp:nvSpPr>
      <dsp:spPr>
        <a:xfrm>
          <a:off x="1879998" y="2263316"/>
          <a:ext cx="519062" cy="900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900791"/>
              </a:lnTo>
              <a:lnTo>
                <a:pt x="519062" y="900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3538" y="2687720"/>
        <a:ext cx="51982" cy="51982"/>
      </dsp:txXfrm>
    </dsp:sp>
    <dsp:sp modelId="{F1903401-CDA9-4777-A04C-F19A89F110A0}">
      <dsp:nvSpPr>
        <dsp:cNvPr id="0" name=""/>
        <dsp:cNvSpPr/>
      </dsp:nvSpPr>
      <dsp:spPr>
        <a:xfrm>
          <a:off x="1879998" y="2263316"/>
          <a:ext cx="519062" cy="13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35114"/>
              </a:lnTo>
              <a:lnTo>
                <a:pt x="519062" y="1351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26120" y="2317464"/>
        <a:ext cx="26818" cy="26818"/>
      </dsp:txXfrm>
    </dsp:sp>
    <dsp:sp modelId="{25CF5DCC-0AE9-4D09-ABC1-8BE4D97FDFCB}">
      <dsp:nvSpPr>
        <dsp:cNvPr id="0" name=""/>
        <dsp:cNvSpPr/>
      </dsp:nvSpPr>
      <dsp:spPr>
        <a:xfrm>
          <a:off x="1879998" y="960341"/>
          <a:ext cx="543043" cy="1302974"/>
        </a:xfrm>
        <a:custGeom>
          <a:avLst/>
          <a:gdLst/>
          <a:ahLst/>
          <a:cxnLst/>
          <a:rect l="0" t="0" r="0" b="0"/>
          <a:pathLst>
            <a:path>
              <a:moveTo>
                <a:pt x="0" y="1302974"/>
              </a:moveTo>
              <a:lnTo>
                <a:pt x="271521" y="1302974"/>
              </a:lnTo>
              <a:lnTo>
                <a:pt x="271521" y="0"/>
              </a:lnTo>
              <a:lnTo>
                <a:pt x="5430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6230" y="1576538"/>
        <a:ext cx="70580" cy="70580"/>
      </dsp:txXfrm>
    </dsp:sp>
    <dsp:sp modelId="{D1C52863-34A6-4E04-9740-6E0567681A8F}">
      <dsp:nvSpPr>
        <dsp:cNvPr id="0" name=""/>
        <dsp:cNvSpPr/>
      </dsp:nvSpPr>
      <dsp:spPr>
        <a:xfrm rot="16200000">
          <a:off x="-725304" y="1535702"/>
          <a:ext cx="3755377" cy="1455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/>
            <a:t>На основу чега се доноси буџет</a:t>
          </a:r>
          <a:r>
            <a:rPr lang="en-US" sz="3000" kern="1200" dirty="0"/>
            <a:t>? </a:t>
          </a:r>
        </a:p>
      </dsp:txBody>
      <dsp:txXfrm>
        <a:off x="-725304" y="1535702"/>
        <a:ext cx="3755377" cy="1455227"/>
      </dsp:txXfrm>
    </dsp:sp>
    <dsp:sp modelId="{AD67EDBF-32B4-495C-A262-4812FBE80932}">
      <dsp:nvSpPr>
        <dsp:cNvPr id="0" name=""/>
        <dsp:cNvSpPr/>
      </dsp:nvSpPr>
      <dsp:spPr>
        <a:xfrm>
          <a:off x="2423042" y="49912"/>
          <a:ext cx="4925648" cy="18208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Закони и прописи: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финансирању локалне самоуправе,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буџетском систему,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локалној самоуправи, 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Упутство Министарства финансија за припрему одлуке о буџету за </a:t>
          </a:r>
          <a:r>
            <a:rPr lang="sr-Cyrl-RS" sz="1400" kern="1200" dirty="0" smtClean="0"/>
            <a:t>2024. </a:t>
          </a:r>
          <a:r>
            <a:rPr lang="sr-Cyrl-RS" sz="1400" kern="1200" dirty="0"/>
            <a:t>годину и др.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</a:p>
      </dsp:txBody>
      <dsp:txXfrm>
        <a:off x="2423042" y="49912"/>
        <a:ext cx="4925648" cy="1820858"/>
      </dsp:txXfrm>
    </dsp:sp>
    <dsp:sp modelId="{A288E7CD-845A-4B30-8D9E-0FCFF4059FF8}">
      <dsp:nvSpPr>
        <dsp:cNvPr id="0" name=""/>
        <dsp:cNvSpPr/>
      </dsp:nvSpPr>
      <dsp:spPr>
        <a:xfrm>
          <a:off x="2399061" y="2021069"/>
          <a:ext cx="4887730" cy="754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Стратешки документи: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Стратегија развоја</a:t>
          </a:r>
          <a:endParaRPr lang="sr-Latn-RS" sz="1400" kern="120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Акциони планови за поједине области</a:t>
          </a:r>
          <a:endParaRPr lang="en-US" sz="1400" kern="1200" dirty="0"/>
        </a:p>
      </dsp:txBody>
      <dsp:txXfrm>
        <a:off x="2399061" y="2021069"/>
        <a:ext cx="4887730" cy="754722"/>
      </dsp:txXfrm>
    </dsp:sp>
    <dsp:sp modelId="{573F9BF2-AC82-43FC-A361-118085DB3D65}">
      <dsp:nvSpPr>
        <dsp:cNvPr id="0" name=""/>
        <dsp:cNvSpPr/>
      </dsp:nvSpPr>
      <dsp:spPr>
        <a:xfrm>
          <a:off x="2399061" y="2973605"/>
          <a:ext cx="4895853" cy="381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Потребе буџетских корисника</a:t>
          </a:r>
          <a:endParaRPr lang="en-US" sz="1400" kern="1200" dirty="0"/>
        </a:p>
      </dsp:txBody>
      <dsp:txXfrm>
        <a:off x="2399061" y="2973605"/>
        <a:ext cx="4895853" cy="381004"/>
      </dsp:txXfrm>
    </dsp:sp>
    <dsp:sp modelId="{B2DE3A8A-BA09-499F-9C72-0630724E4538}">
      <dsp:nvSpPr>
        <dsp:cNvPr id="0" name=""/>
        <dsp:cNvSpPr/>
      </dsp:nvSpPr>
      <dsp:spPr>
        <a:xfrm>
          <a:off x="2399061" y="3552423"/>
          <a:ext cx="4896736" cy="3802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Започети пројекти из ранијих година</a:t>
          </a:r>
          <a:endParaRPr lang="en-US" sz="1400" kern="1200" dirty="0"/>
        </a:p>
      </dsp:txBody>
      <dsp:txXfrm>
        <a:off x="2399061" y="3552423"/>
        <a:ext cx="4896736" cy="380245"/>
      </dsp:txXfrm>
    </dsp:sp>
    <dsp:sp modelId="{94F14A6F-3CD0-4A17-88D3-6F4D0EB2D4E6}">
      <dsp:nvSpPr>
        <dsp:cNvPr id="0" name=""/>
        <dsp:cNvSpPr/>
      </dsp:nvSpPr>
      <dsp:spPr>
        <a:xfrm>
          <a:off x="2399061" y="4130482"/>
          <a:ext cx="4921313" cy="393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Остварење прошлогодишњег буџета</a:t>
          </a:r>
          <a:endParaRPr lang="en-US" sz="1400" kern="1200" dirty="0"/>
        </a:p>
      </dsp:txBody>
      <dsp:txXfrm>
        <a:off x="2399061" y="4130482"/>
        <a:ext cx="4921313" cy="393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0" y="802802"/>
          <a:ext cx="1648143" cy="1101186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Средства из буџета </a:t>
          </a:r>
          <a:r>
            <a:rPr lang="sr-Cyrl-RS" sz="1300" b="1" kern="1200" dirty="0" smtClean="0"/>
            <a:t>општине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rPr>
            <a:t>424.542.826,00</a:t>
          </a:r>
          <a:endParaRPr lang="en-US" sz="1400" b="1" kern="1200" dirty="0">
            <a:solidFill>
              <a:schemeClr val="bg1"/>
            </a:solidFill>
            <a:latin typeface="Calibri" pitchFamily="34" charset="0"/>
            <a:cs typeface="Times New Roman" pitchFamily="18" charset="0"/>
          </a:endParaRPr>
        </a:p>
      </dsp:txBody>
      <dsp:txXfrm>
        <a:off x="241365" y="964067"/>
        <a:ext cx="1165413" cy="778656"/>
      </dsp:txXfrm>
    </dsp:sp>
    <dsp:sp modelId="{98F3E7AB-6934-48FA-B82F-FBEAF1B2375D}">
      <dsp:nvSpPr>
        <dsp:cNvPr id="0" name=""/>
        <dsp:cNvSpPr/>
      </dsp:nvSpPr>
      <dsp:spPr>
        <a:xfrm>
          <a:off x="1643533" y="1078779"/>
          <a:ext cx="333408" cy="530617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87726" y="1304879"/>
        <a:ext cx="245022" cy="78417"/>
      </dsp:txXfrm>
    </dsp:sp>
    <dsp:sp modelId="{2F60A798-586E-4E47-B649-25F047F36835}">
      <dsp:nvSpPr>
        <dsp:cNvPr id="0" name=""/>
        <dsp:cNvSpPr/>
      </dsp:nvSpPr>
      <dsp:spPr>
        <a:xfrm>
          <a:off x="2002042" y="789408"/>
          <a:ext cx="1191684" cy="1110152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Пренета средства из ранијих година</a:t>
          </a:r>
          <a:r>
            <a:rPr lang="sr-Cyrl-RS" sz="1200" b="1" kern="1200" dirty="0">
              <a:solidFill>
                <a:srgbClr val="FF0000"/>
              </a:solidFill>
            </a:rPr>
            <a:t> </a:t>
          </a:r>
          <a:endParaRPr lang="sr-Cyrl-RS" sz="1200" b="1" kern="1200" dirty="0" smtClean="0">
            <a:solidFill>
              <a:srgbClr val="FF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>
              <a:solidFill>
                <a:schemeClr val="bg1"/>
              </a:solidFill>
            </a:rPr>
            <a:t>6.000.000,00 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176560" y="951986"/>
        <a:ext cx="842648" cy="784996"/>
      </dsp:txXfrm>
    </dsp:sp>
    <dsp:sp modelId="{41F09F99-3DCC-47E4-9188-F7D103A1F6E3}">
      <dsp:nvSpPr>
        <dsp:cNvPr id="0" name=""/>
        <dsp:cNvSpPr/>
      </dsp:nvSpPr>
      <dsp:spPr>
        <a:xfrm>
          <a:off x="3204957" y="1068119"/>
          <a:ext cx="334432" cy="530617"/>
        </a:xfrm>
        <a:prstGeom prst="mathPlus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49286" y="1294098"/>
        <a:ext cx="245774" cy="78659"/>
      </dsp:txXfrm>
    </dsp:sp>
    <dsp:sp modelId="{6C1FFF0F-B1A4-4C41-B9D3-30452A0DFA4B}">
      <dsp:nvSpPr>
        <dsp:cNvPr id="0" name=""/>
        <dsp:cNvSpPr/>
      </dsp:nvSpPr>
      <dsp:spPr>
        <a:xfrm>
          <a:off x="3608748" y="781806"/>
          <a:ext cx="1669056" cy="1135841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Средства из осталих </a:t>
          </a:r>
          <a:r>
            <a:rPr lang="sr-Cyrl-RS" sz="1200" b="1" kern="1200" dirty="0">
              <a:solidFill>
                <a:schemeClr val="bg1"/>
              </a:solidFill>
            </a:rPr>
            <a:t>извора</a:t>
          </a:r>
          <a:r>
            <a:rPr lang="sr-Cyrl-RS" sz="1300" b="1" kern="1200" dirty="0">
              <a:solidFill>
                <a:schemeClr val="bg1"/>
              </a:solidFill>
            </a:rPr>
            <a:t> </a:t>
          </a:r>
          <a:r>
            <a:rPr lang="sr-Latn-RS" sz="1300" b="1" kern="1200" dirty="0" smtClean="0">
              <a:solidFill>
                <a:schemeClr val="bg1"/>
              </a:solidFill>
            </a:rPr>
            <a:t>20.255.000,00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3853176" y="948146"/>
        <a:ext cx="1180200" cy="803161"/>
      </dsp:txXfrm>
    </dsp:sp>
    <dsp:sp modelId="{87C2FC52-975B-4E62-B5E0-1AB7C844E900}">
      <dsp:nvSpPr>
        <dsp:cNvPr id="0" name=""/>
        <dsp:cNvSpPr/>
      </dsp:nvSpPr>
      <dsp:spPr>
        <a:xfrm>
          <a:off x="5324863" y="1068119"/>
          <a:ext cx="269871" cy="530617"/>
        </a:xfrm>
        <a:prstGeom prst="mathEqual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360634" y="1177426"/>
        <a:ext cx="198329" cy="312003"/>
      </dsp:txXfrm>
    </dsp:sp>
    <dsp:sp modelId="{2DB98FF9-EDB5-4EEE-AFA3-A57C7337F497}">
      <dsp:nvSpPr>
        <dsp:cNvPr id="0" name=""/>
        <dsp:cNvSpPr/>
      </dsp:nvSpPr>
      <dsp:spPr>
        <a:xfrm>
          <a:off x="5817386" y="708082"/>
          <a:ext cx="1996557" cy="113118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Укупан буџет </a:t>
          </a:r>
          <a:r>
            <a:rPr lang="sr-Cyrl-RS" sz="1300" b="1" kern="1200" dirty="0" smtClean="0">
              <a:solidFill>
                <a:schemeClr val="bg1"/>
              </a:solidFill>
            </a:rPr>
            <a:t>општине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>
              <a:solidFill>
                <a:schemeClr val="bg1"/>
              </a:solidFill>
            </a:rPr>
            <a:t>450.797.826,00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6109775" y="873740"/>
        <a:ext cx="1411779" cy="7998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297546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Порески приходи</a:t>
          </a:r>
          <a:endParaRPr lang="en-US" sz="1600" b="1" kern="1200" dirty="0"/>
        </a:p>
      </dsp:txBody>
      <dsp:txXfrm>
        <a:off x="4153" y="297546"/>
        <a:ext cx="2124745" cy="316800"/>
      </dsp:txXfrm>
    </dsp:sp>
    <dsp:sp modelId="{02385D1D-92EB-445D-B736-940004751C79}">
      <dsp:nvSpPr>
        <dsp:cNvPr id="0" name=""/>
        <dsp:cNvSpPr/>
      </dsp:nvSpPr>
      <dsp:spPr>
        <a:xfrm>
          <a:off x="2128898" y="203496"/>
          <a:ext cx="424949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203496"/>
          <a:ext cx="5779306" cy="50490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b="1" kern="12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b="1" kern="1200" dirty="0"/>
        </a:p>
      </dsp:txBody>
      <dsp:txXfrm>
        <a:off x="2723827" y="203496"/>
        <a:ext cx="5779306" cy="504900"/>
      </dsp:txXfrm>
    </dsp:sp>
    <dsp:sp modelId="{F40D94EA-52E0-4740-A924-EAF350BDF213}">
      <dsp:nvSpPr>
        <dsp:cNvPr id="0" name=""/>
        <dsp:cNvSpPr/>
      </dsp:nvSpPr>
      <dsp:spPr>
        <a:xfrm>
          <a:off x="4153" y="1150240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Донације и трансфери</a:t>
          </a:r>
          <a:endParaRPr lang="en-US" sz="1600" b="1" kern="1200" dirty="0"/>
        </a:p>
      </dsp:txBody>
      <dsp:txXfrm>
        <a:off x="4153" y="1150240"/>
        <a:ext cx="2124745" cy="534600"/>
      </dsp:txXfrm>
    </dsp:sp>
    <dsp:sp modelId="{0E930D30-96BC-4D43-B65A-EE88C46DBE48}">
      <dsp:nvSpPr>
        <dsp:cNvPr id="0" name=""/>
        <dsp:cNvSpPr/>
      </dsp:nvSpPr>
      <dsp:spPr>
        <a:xfrm>
          <a:off x="2128898" y="765996"/>
          <a:ext cx="424949" cy="13030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765996"/>
          <a:ext cx="5779306" cy="1303087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1" i="1" kern="1200" dirty="0"/>
            <a:t>Донације</a:t>
          </a:r>
          <a:r>
            <a:rPr lang="sr-Cyrl-CS" sz="1400" b="1" kern="1200" dirty="0"/>
            <a:t> се добијају од домаћих и међународних донатора и организација за различите пројекте. </a:t>
          </a:r>
          <a:r>
            <a:rPr lang="sr-Cyrl-RS" altLang="en-US" sz="1400" b="1" kern="1200" dirty="0">
              <a:latin typeface="Calibri" panose="020F0502020204030204" pitchFamily="34" charset="0"/>
            </a:rPr>
            <a:t>Трансфери п</a:t>
          </a:r>
          <a:r>
            <a:rPr lang="ru-RU" altLang="en-US" sz="1400" b="1" kern="12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b="1" kern="1200" dirty="0">
              <a:latin typeface="Calibri" panose="020F0502020204030204" pitchFamily="34" charset="0"/>
            </a:rPr>
            <a:t>огу бити наменски (за тачно утврђене намене) или ненаменски (није им унапред утврђена намена те се могу у складу са законом користити за било које сврхе)</a:t>
          </a:r>
          <a:r>
            <a:rPr lang="sr-Latn-RS" altLang="en-US" sz="1400" b="1" kern="1200" dirty="0">
              <a:latin typeface="Calibri" panose="020F0502020204030204" pitchFamily="34" charset="0"/>
            </a:rPr>
            <a:t> </a:t>
          </a:r>
          <a:r>
            <a:rPr lang="sr-Cyrl-RS" altLang="en-US" sz="1400" b="1" kern="1200" dirty="0">
              <a:latin typeface="Calibri" panose="020F0502020204030204" pitchFamily="34" charset="0"/>
            </a:rPr>
            <a:t>.</a:t>
          </a:r>
          <a:endParaRPr lang="en-US" sz="1400" b="1" kern="1200" dirty="0"/>
        </a:p>
      </dsp:txBody>
      <dsp:txXfrm>
        <a:off x="2723827" y="765996"/>
        <a:ext cx="5779306" cy="1303087"/>
      </dsp:txXfrm>
    </dsp:sp>
    <dsp:sp modelId="{CCB8139E-CA19-491D-9FCD-6BF28923C725}">
      <dsp:nvSpPr>
        <dsp:cNvPr id="0" name=""/>
        <dsp:cNvSpPr/>
      </dsp:nvSpPr>
      <dsp:spPr>
        <a:xfrm>
          <a:off x="4153" y="2314784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Непорески приходи</a:t>
          </a:r>
          <a:endParaRPr lang="en-US" sz="1600" b="1" kern="1200" dirty="0"/>
        </a:p>
      </dsp:txBody>
      <dsp:txXfrm>
        <a:off x="4153" y="2314784"/>
        <a:ext cx="2124745" cy="316800"/>
      </dsp:txXfrm>
    </dsp:sp>
    <dsp:sp modelId="{14D1633C-A097-4A5A-8269-B04E98857E56}">
      <dsp:nvSpPr>
        <dsp:cNvPr id="0" name=""/>
        <dsp:cNvSpPr/>
      </dsp:nvSpPr>
      <dsp:spPr>
        <a:xfrm>
          <a:off x="2128898" y="2126684"/>
          <a:ext cx="424949" cy="693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2126684"/>
          <a:ext cx="5779306" cy="693000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b="1" kern="12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</a:t>
          </a:r>
          <a:r>
            <a:rPr lang="sr-Cyrl-RS" altLang="en-US" sz="1400" kern="1200" dirty="0">
              <a:latin typeface="Calibri" panose="020F0502020204030204" pitchFamily="34" charset="0"/>
            </a:rPr>
            <a:t>х </a:t>
          </a:r>
          <a:r>
            <a:rPr lang="sr-Cyrl-RS" altLang="en-US" sz="1400" b="1" kern="1200" dirty="0">
              <a:latin typeface="Calibri" panose="020F0502020204030204" pitchFamily="34" charset="0"/>
            </a:rPr>
            <a:t>или законских одредби (казне и пенали)</a:t>
          </a:r>
          <a:endParaRPr lang="en-US" sz="1400" b="1" kern="1200" dirty="0"/>
        </a:p>
      </dsp:txBody>
      <dsp:txXfrm>
        <a:off x="2723827" y="2126684"/>
        <a:ext cx="5779306" cy="693000"/>
      </dsp:txXfrm>
    </dsp:sp>
    <dsp:sp modelId="{9312B733-3AEB-49F6-8245-08553BA2949B}">
      <dsp:nvSpPr>
        <dsp:cNvPr id="0" name=""/>
        <dsp:cNvSpPr/>
      </dsp:nvSpPr>
      <dsp:spPr>
        <a:xfrm>
          <a:off x="4153" y="2877284"/>
          <a:ext cx="2124745" cy="75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Примања од продаје нефинансијске имовине</a:t>
          </a:r>
          <a:endParaRPr lang="en-US" sz="1600" b="1" kern="1200" dirty="0"/>
        </a:p>
      </dsp:txBody>
      <dsp:txXfrm>
        <a:off x="4153" y="2877284"/>
        <a:ext cx="2124745" cy="752400"/>
      </dsp:txXfrm>
    </dsp:sp>
    <dsp:sp modelId="{435AB433-2559-485A-A03D-C32F36288071}">
      <dsp:nvSpPr>
        <dsp:cNvPr id="0" name=""/>
        <dsp:cNvSpPr/>
      </dsp:nvSpPr>
      <dsp:spPr>
        <a:xfrm>
          <a:off x="2128898" y="2877284"/>
          <a:ext cx="424949" cy="752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877284"/>
          <a:ext cx="5779306" cy="75240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>
              <a:solidFill>
                <a:schemeClr val="bg1"/>
              </a:solidFill>
            </a:rPr>
            <a:t>Ова примања се остварују продајом непокретности и покретних ствари у власништву града.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723827" y="2877284"/>
        <a:ext cx="5779306" cy="752400"/>
      </dsp:txXfrm>
    </dsp:sp>
    <dsp:sp modelId="{EFAACCF6-3A6A-4536-89B0-F0A7C44F6BE1}">
      <dsp:nvSpPr>
        <dsp:cNvPr id="0" name=""/>
        <dsp:cNvSpPr/>
      </dsp:nvSpPr>
      <dsp:spPr>
        <a:xfrm>
          <a:off x="4153" y="3749159"/>
          <a:ext cx="2124745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Примања од задуживања и  продаје финансијске имовине</a:t>
          </a:r>
          <a:endParaRPr lang="en-US" sz="1600" b="1" kern="1200" dirty="0"/>
        </a:p>
      </dsp:txBody>
      <dsp:txXfrm>
        <a:off x="4153" y="3749159"/>
        <a:ext cx="2124745" cy="990000"/>
      </dsp:txXfrm>
    </dsp:sp>
    <dsp:sp modelId="{6497CA82-45EE-4BD1-AEB4-CC3961FBFB74}">
      <dsp:nvSpPr>
        <dsp:cNvPr id="0" name=""/>
        <dsp:cNvSpPr/>
      </dsp:nvSpPr>
      <dsp:spPr>
        <a:xfrm>
          <a:off x="2128898" y="3687284"/>
          <a:ext cx="424949" cy="1113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687284"/>
          <a:ext cx="5779306" cy="1113750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i="0" kern="1200" dirty="0"/>
            <a:t>Примања од задуживања представљају приливе по основу примања од задуживања код пословних банака у земљи у корист нивоа градова. Примања од продаје финансијске имовине  представљају приливе по основу продаје домаћих акција и осталог капитала у корист нивоа градова</a:t>
          </a:r>
          <a:endParaRPr lang="en-US" sz="1400" b="1" kern="1200" dirty="0"/>
        </a:p>
      </dsp:txBody>
      <dsp:txXfrm>
        <a:off x="2723827" y="3687284"/>
        <a:ext cx="5779306" cy="1113750"/>
      </dsp:txXfrm>
    </dsp:sp>
    <dsp:sp modelId="{939B76D1-BB33-4E50-9ECD-839FB5787B95}">
      <dsp:nvSpPr>
        <dsp:cNvPr id="0" name=""/>
        <dsp:cNvSpPr/>
      </dsp:nvSpPr>
      <dsp:spPr>
        <a:xfrm>
          <a:off x="4153" y="4858634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Пренета средства из ранијих година</a:t>
          </a:r>
          <a:endParaRPr lang="en-US" sz="1600" b="1" kern="1200" dirty="0"/>
        </a:p>
      </dsp:txBody>
      <dsp:txXfrm>
        <a:off x="4153" y="4858634"/>
        <a:ext cx="2124745" cy="534600"/>
      </dsp:txXfrm>
    </dsp:sp>
    <dsp:sp modelId="{7845F59F-6101-48DE-ABCC-EC5351843F5B}">
      <dsp:nvSpPr>
        <dsp:cNvPr id="0" name=""/>
        <dsp:cNvSpPr/>
      </dsp:nvSpPr>
      <dsp:spPr>
        <a:xfrm>
          <a:off x="2128898" y="4858634"/>
          <a:ext cx="424949" cy="5346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4858634"/>
          <a:ext cx="5779306" cy="534600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b="1" kern="1200" dirty="0"/>
            <a:t> Представљају вишак прихода буџета града који нису потрошени у претходној  буџетској години</a:t>
          </a:r>
          <a:endParaRPr lang="en-US" sz="1400" b="1" kern="1200" dirty="0"/>
        </a:p>
      </dsp:txBody>
      <dsp:txXfrm>
        <a:off x="2723827" y="4858634"/>
        <a:ext cx="5779306" cy="534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2429600" y="1118818"/>
          <a:ext cx="2995645" cy="2995645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>
              <a:solidFill>
                <a:schemeClr val="bg1"/>
              </a:solidFill>
            </a:rPr>
            <a:t>Укупни буџетски приходи и примања  </a:t>
          </a:r>
          <a:r>
            <a:rPr lang="sr-Latn-RS" sz="2400" kern="1200" dirty="0" smtClean="0">
              <a:solidFill>
                <a:schemeClr val="bg1"/>
              </a:solidFill>
            </a:rPr>
            <a:t>450.797.826,00</a:t>
          </a:r>
          <a:r>
            <a:rPr lang="sr-Cyrl-RS" sz="2400" kern="1200" dirty="0" smtClean="0">
              <a:solidFill>
                <a:schemeClr val="bg1"/>
              </a:solidFill>
            </a:rPr>
            <a:t> </a:t>
          </a:r>
          <a:r>
            <a:rPr lang="sr-Cyrl-RS" sz="2400" kern="1200" dirty="0">
              <a:solidFill>
                <a:schemeClr val="bg1"/>
              </a:solidFill>
            </a:rPr>
            <a:t>динара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868302" y="1557520"/>
        <a:ext cx="2118241" cy="2118241"/>
      </dsp:txXfrm>
    </dsp:sp>
    <dsp:sp modelId="{63432802-399F-407F-AC10-7219543A0326}">
      <dsp:nvSpPr>
        <dsp:cNvPr id="0" name=""/>
        <dsp:cNvSpPr/>
      </dsp:nvSpPr>
      <dsp:spPr>
        <a:xfrm>
          <a:off x="2789253" y="0"/>
          <a:ext cx="2131176" cy="1411203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Приходи од  пореза </a:t>
          </a:r>
          <a:r>
            <a:rPr lang="sr-Latn-RS" sz="1300" b="1" kern="1200" dirty="0" smtClean="0">
              <a:solidFill>
                <a:schemeClr val="bg1"/>
              </a:solidFill>
            </a:rPr>
            <a:t>226.474.826,00</a:t>
          </a:r>
          <a:r>
            <a:rPr lang="sr-Cyrl-RS" sz="1300" b="1" kern="1200" dirty="0" smtClean="0">
              <a:solidFill>
                <a:schemeClr val="bg1"/>
              </a:solidFill>
            </a:rPr>
            <a:t>        </a:t>
          </a:r>
          <a:r>
            <a:rPr lang="sr-Cyrl-RS" sz="1300" b="1" kern="1200" dirty="0">
              <a:solidFill>
                <a:schemeClr val="bg1"/>
              </a:solidFill>
            </a:rPr>
            <a:t>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3101356" y="206666"/>
        <a:ext cx="1506970" cy="997871"/>
      </dsp:txXfrm>
    </dsp:sp>
    <dsp:sp modelId="{449BFEB2-6844-4A2C-8DC2-780280CBA079}">
      <dsp:nvSpPr>
        <dsp:cNvPr id="0" name=""/>
        <dsp:cNvSpPr/>
      </dsp:nvSpPr>
      <dsp:spPr>
        <a:xfrm>
          <a:off x="5131132" y="504071"/>
          <a:ext cx="1979567" cy="1659767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 smtClean="0">
              <a:solidFill>
                <a:schemeClr val="bg1"/>
              </a:solidFill>
            </a:rPr>
            <a:t>Трансфери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300" b="1" kern="1200" dirty="0" smtClean="0">
              <a:solidFill>
                <a:schemeClr val="bg1"/>
              </a:solidFill>
            </a:rPr>
            <a:t>177.876.000,00 </a:t>
          </a:r>
          <a:r>
            <a:rPr lang="sr-Cyrl-RS" sz="1300" b="1" kern="1200" dirty="0" smtClean="0">
              <a:solidFill>
                <a:schemeClr val="bg1"/>
              </a:solidFill>
            </a:rPr>
            <a:t>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5421033" y="747138"/>
        <a:ext cx="1399765" cy="1173633"/>
      </dsp:txXfrm>
    </dsp:sp>
    <dsp:sp modelId="{9DDE88A7-5745-4E4F-A7A8-F71A4DA0D5F2}">
      <dsp:nvSpPr>
        <dsp:cNvPr id="0" name=""/>
        <dsp:cNvSpPr/>
      </dsp:nvSpPr>
      <dsp:spPr>
        <a:xfrm>
          <a:off x="5328583" y="2520285"/>
          <a:ext cx="1905335" cy="1497822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Други приходи </a:t>
          </a:r>
          <a:r>
            <a:rPr lang="sr-Latn-RS" sz="1300" b="1" kern="1200" dirty="0" smtClean="0">
              <a:solidFill>
                <a:schemeClr val="bg1"/>
              </a:solidFill>
            </a:rPr>
            <a:t> 21.447.000,00 </a:t>
          </a:r>
          <a:r>
            <a:rPr lang="sr-Cyrl-RS" sz="1300" b="1" kern="1200" dirty="0" smtClean="0">
              <a:solidFill>
                <a:schemeClr val="bg1"/>
              </a:solidFill>
            </a:rPr>
            <a:t> динара</a:t>
          </a:r>
          <a:r>
            <a:rPr lang="sr-Latn-RS" sz="1300" b="1" kern="1200" dirty="0" smtClean="0">
              <a:solidFill>
                <a:schemeClr val="bg1"/>
              </a:solidFill>
            </a:rPr>
            <a:t> 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5607613" y="2739636"/>
        <a:ext cx="1347275" cy="1059120"/>
      </dsp:txXfrm>
    </dsp:sp>
    <dsp:sp modelId="{72DE4213-15E1-4436-8045-C055E8A54EDE}">
      <dsp:nvSpPr>
        <dsp:cNvPr id="0" name=""/>
        <dsp:cNvSpPr/>
      </dsp:nvSpPr>
      <dsp:spPr>
        <a:xfrm>
          <a:off x="2906824" y="3855143"/>
          <a:ext cx="2043045" cy="1294178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Примања од продаје нефинансијске </a:t>
          </a:r>
          <a:r>
            <a:rPr lang="sr-Cyrl-RS" sz="1300" b="1" kern="1200" dirty="0" smtClean="0">
              <a:solidFill>
                <a:schemeClr val="bg1"/>
              </a:solidFill>
            </a:rPr>
            <a:t>имовине </a:t>
          </a:r>
          <a:r>
            <a:rPr lang="sr-Latn-RS" sz="1300" b="1" kern="1200" dirty="0" smtClean="0">
              <a:solidFill>
                <a:schemeClr val="bg1"/>
              </a:solidFill>
            </a:rPr>
            <a:t>19.000.000,00</a:t>
          </a:r>
          <a:r>
            <a:rPr lang="sr-Cyrl-RS" sz="1300" b="1" kern="1200" dirty="0" smtClean="0">
              <a:solidFill>
                <a:schemeClr val="bg1"/>
              </a:solidFill>
            </a:rPr>
            <a:t> </a:t>
          </a:r>
          <a:r>
            <a:rPr lang="sr-Cyrl-RS" sz="1300" b="1" kern="1200" dirty="0">
              <a:solidFill>
                <a:schemeClr val="bg1"/>
              </a:solidFill>
            </a:rPr>
            <a:t>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3206021" y="4044671"/>
        <a:ext cx="1444651" cy="915122"/>
      </dsp:txXfrm>
    </dsp:sp>
    <dsp:sp modelId="{91CFC9CD-FF79-40EF-A271-A8DBB0423AC2}">
      <dsp:nvSpPr>
        <dsp:cNvPr id="0" name=""/>
        <dsp:cNvSpPr/>
      </dsp:nvSpPr>
      <dsp:spPr>
        <a:xfrm>
          <a:off x="648060" y="2592286"/>
          <a:ext cx="1883422" cy="1353792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Примања од продаје финансијске </a:t>
          </a:r>
          <a:r>
            <a:rPr lang="sr-Cyrl-RS" sz="1300" b="1" kern="1200" dirty="0" smtClean="0">
              <a:solidFill>
                <a:schemeClr val="bg1"/>
              </a:solidFill>
            </a:rPr>
            <a:t>имовине 0 </a:t>
          </a:r>
          <a:r>
            <a:rPr lang="sr-Cyrl-RS" sz="1300" b="1" kern="1200" dirty="0">
              <a:solidFill>
                <a:schemeClr val="bg1"/>
              </a:solidFill>
            </a:rPr>
            <a:t>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923881" y="2790544"/>
        <a:ext cx="1331780" cy="957276"/>
      </dsp:txXfrm>
    </dsp:sp>
    <dsp:sp modelId="{FC69A2CE-A671-47B5-8CD8-544465E52E9C}">
      <dsp:nvSpPr>
        <dsp:cNvPr id="0" name=""/>
        <dsp:cNvSpPr/>
      </dsp:nvSpPr>
      <dsp:spPr>
        <a:xfrm>
          <a:off x="792087" y="576053"/>
          <a:ext cx="1934587" cy="1585550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>
                  <a:lumMod val="95000"/>
                </a:schemeClr>
              </a:solidFill>
            </a:rPr>
            <a:t>Пренета средства из ранијих година</a:t>
          </a:r>
          <a:r>
            <a:rPr lang="sr-Latn-RS" sz="1300" b="1" kern="1200" dirty="0">
              <a:solidFill>
                <a:schemeClr val="bg1">
                  <a:lumMod val="95000"/>
                </a:schemeClr>
              </a:solidFill>
            </a:rPr>
            <a:t> </a:t>
          </a:r>
          <a:r>
            <a:rPr lang="sr-Latn-RS" sz="1300" b="1" kern="1200" dirty="0" smtClean="0">
              <a:solidFill>
                <a:schemeClr val="bg1">
                  <a:lumMod val="95000"/>
                </a:schemeClr>
              </a:solidFill>
            </a:rPr>
            <a:t> 6.000.000,00 </a:t>
          </a:r>
          <a:r>
            <a:rPr lang="sr-Cyrl-RS" sz="1300" b="1" kern="1200" dirty="0">
              <a:solidFill>
                <a:schemeClr val="bg1">
                  <a:lumMod val="95000"/>
                </a:schemeClr>
              </a:solidFill>
            </a:rPr>
            <a:t>динара</a:t>
          </a:r>
          <a:endParaRPr lang="en-US" sz="13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1075401" y="808251"/>
        <a:ext cx="1367959" cy="11211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168686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Расходи за запослене</a:t>
          </a:r>
          <a:endParaRPr lang="en-US" sz="1500" b="1" kern="1200" dirty="0"/>
        </a:p>
      </dsp:txBody>
      <dsp:txXfrm>
        <a:off x="0" y="168686"/>
        <a:ext cx="2055390" cy="297000"/>
      </dsp:txXfrm>
    </dsp:sp>
    <dsp:sp modelId="{02385D1D-92EB-445D-B736-940004751C79}">
      <dsp:nvSpPr>
        <dsp:cNvPr id="0" name=""/>
        <dsp:cNvSpPr/>
      </dsp:nvSpPr>
      <dsp:spPr>
        <a:xfrm>
          <a:off x="2055390" y="66593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30900" y="66593"/>
          <a:ext cx="5590663" cy="501187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Расходи за запослене </a:t>
          </a:r>
          <a:r>
            <a:rPr lang="sr-Cyrl-RS" sz="1400" kern="1200" dirty="0"/>
            <a:t>представљају све трошкове за запослене, како у управи тако и код буџетских корисника</a:t>
          </a:r>
          <a:endParaRPr lang="en-US" sz="1400" kern="1200" dirty="0"/>
        </a:p>
      </dsp:txBody>
      <dsp:txXfrm>
        <a:off x="2630900" y="66593"/>
        <a:ext cx="5590663" cy="501187"/>
      </dsp:txXfrm>
    </dsp:sp>
    <dsp:sp modelId="{F40D94EA-52E0-4740-A924-EAF350BDF213}">
      <dsp:nvSpPr>
        <dsp:cNvPr id="0" name=""/>
        <dsp:cNvSpPr/>
      </dsp:nvSpPr>
      <dsp:spPr>
        <a:xfrm>
          <a:off x="0" y="723584"/>
          <a:ext cx="2055390" cy="5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Коришћење роба и услуга </a:t>
          </a:r>
          <a:endParaRPr lang="en-US" sz="1500" kern="1200" dirty="0"/>
        </a:p>
      </dsp:txBody>
      <dsp:txXfrm>
        <a:off x="0" y="723584"/>
        <a:ext cx="2055390" cy="501187"/>
      </dsp:txXfrm>
    </dsp:sp>
    <dsp:sp modelId="{0E930D30-96BC-4D43-B65A-EE88C46DBE48}">
      <dsp:nvSpPr>
        <dsp:cNvPr id="0" name=""/>
        <dsp:cNvSpPr/>
      </dsp:nvSpPr>
      <dsp:spPr>
        <a:xfrm>
          <a:off x="2055390" y="621780"/>
          <a:ext cx="411078" cy="704794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30900" y="621780"/>
          <a:ext cx="5590663" cy="70479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Коришћење роба и услуга </a:t>
          </a:r>
          <a:r>
            <a:rPr lang="sr-Cyrl-RS" sz="14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/>
        </a:p>
      </dsp:txBody>
      <dsp:txXfrm>
        <a:off x="2630900" y="621780"/>
        <a:ext cx="5590663" cy="704794"/>
      </dsp:txXfrm>
    </dsp:sp>
    <dsp:sp modelId="{CCB8139E-CA19-491D-9FCD-6BF28923C725}">
      <dsp:nvSpPr>
        <dsp:cNvPr id="0" name=""/>
        <dsp:cNvSpPr/>
      </dsp:nvSpPr>
      <dsp:spPr>
        <a:xfrm>
          <a:off x="0" y="1677575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Дотације и трансфери</a:t>
          </a:r>
          <a:endParaRPr lang="en-US" sz="1500" b="1" kern="1200" dirty="0"/>
        </a:p>
      </dsp:txBody>
      <dsp:txXfrm>
        <a:off x="0" y="1677575"/>
        <a:ext cx="2055390" cy="297000"/>
      </dsp:txXfrm>
    </dsp:sp>
    <dsp:sp modelId="{14D1633C-A097-4A5A-8269-B04E98857E56}">
      <dsp:nvSpPr>
        <dsp:cNvPr id="0" name=""/>
        <dsp:cNvSpPr/>
      </dsp:nvSpPr>
      <dsp:spPr>
        <a:xfrm>
          <a:off x="2055390" y="1380575"/>
          <a:ext cx="411078" cy="891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30900" y="1380575"/>
          <a:ext cx="5590663" cy="89100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Дотације и трансфери </a:t>
          </a:r>
          <a:r>
            <a:rPr lang="sr-Cyrl-RS" sz="1400" kern="1200" dirty="0"/>
            <a:t>су трошкови које локална самоуправа </a:t>
          </a:r>
          <a:r>
            <a:rPr lang="ru-RU" sz="1400" kern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kern="1200" dirty="0"/>
            <a:t> као што су школе, центар за социјални рад, дом здравља.</a:t>
          </a:r>
          <a:r>
            <a:rPr lang="en-US" sz="1400" kern="1200" dirty="0"/>
            <a:t> </a:t>
          </a:r>
        </a:p>
      </dsp:txBody>
      <dsp:txXfrm>
        <a:off x="2630900" y="1380575"/>
        <a:ext cx="5590663" cy="891000"/>
      </dsp:txXfrm>
    </dsp:sp>
    <dsp:sp modelId="{9312B733-3AEB-49F6-8245-08553BA2949B}">
      <dsp:nvSpPr>
        <dsp:cNvPr id="0" name=""/>
        <dsp:cNvSpPr/>
      </dsp:nvSpPr>
      <dsp:spPr>
        <a:xfrm>
          <a:off x="0" y="2427669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Остали расходи</a:t>
          </a:r>
          <a:endParaRPr lang="en-US" sz="1500" b="1" kern="1200" dirty="0"/>
        </a:p>
      </dsp:txBody>
      <dsp:txXfrm>
        <a:off x="0" y="2427669"/>
        <a:ext cx="2055390" cy="297000"/>
      </dsp:txXfrm>
    </dsp:sp>
    <dsp:sp modelId="{435AB433-2559-485A-A03D-C32F36288071}">
      <dsp:nvSpPr>
        <dsp:cNvPr id="0" name=""/>
        <dsp:cNvSpPr/>
      </dsp:nvSpPr>
      <dsp:spPr>
        <a:xfrm>
          <a:off x="2055390" y="2325575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30900" y="2325575"/>
          <a:ext cx="5590663" cy="50118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Остали расходи </a:t>
          </a:r>
          <a:r>
            <a:rPr lang="sr-Cyrl-RS" sz="1400" kern="1200" dirty="0"/>
            <a:t>обухватају дотације невладиним организацијама, порезе, таксе, новчане казне.</a:t>
          </a:r>
          <a:endParaRPr lang="en-US" sz="1400" kern="1200" dirty="0"/>
        </a:p>
      </dsp:txBody>
      <dsp:txXfrm>
        <a:off x="2630900" y="2325575"/>
        <a:ext cx="5590663" cy="501187"/>
      </dsp:txXfrm>
    </dsp:sp>
    <dsp:sp modelId="{EFAACCF6-3A6A-4536-89B0-F0A7C44F6BE1}">
      <dsp:nvSpPr>
        <dsp:cNvPr id="0" name=""/>
        <dsp:cNvSpPr/>
      </dsp:nvSpPr>
      <dsp:spPr>
        <a:xfrm>
          <a:off x="0" y="2982856"/>
          <a:ext cx="205740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Субвенције</a:t>
          </a:r>
          <a:endParaRPr lang="en-US" sz="1500" b="1" kern="1200" dirty="0"/>
        </a:p>
      </dsp:txBody>
      <dsp:txXfrm>
        <a:off x="0" y="2982856"/>
        <a:ext cx="2057400" cy="297000"/>
      </dsp:txXfrm>
    </dsp:sp>
    <dsp:sp modelId="{6497CA82-45EE-4BD1-AEB4-CC3961FBFB74}">
      <dsp:nvSpPr>
        <dsp:cNvPr id="0" name=""/>
        <dsp:cNvSpPr/>
      </dsp:nvSpPr>
      <dsp:spPr>
        <a:xfrm>
          <a:off x="2057399" y="2880762"/>
          <a:ext cx="411480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33471" y="2880762"/>
          <a:ext cx="5596128" cy="50118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Субвенције</a:t>
          </a:r>
          <a:r>
            <a:rPr lang="ru-RU" sz="1400" kern="1200" dirty="0"/>
            <a:t> сe одобравају за функционисање међумесног превоза и  пољопривредним произвођачима. </a:t>
          </a:r>
          <a:endParaRPr lang="en-US" sz="1400" kern="1200" dirty="0"/>
        </a:p>
      </dsp:txBody>
      <dsp:txXfrm>
        <a:off x="2633471" y="2880762"/>
        <a:ext cx="5596128" cy="501187"/>
      </dsp:txXfrm>
    </dsp:sp>
    <dsp:sp modelId="{939B76D1-BB33-4E50-9ECD-839FB5787B95}">
      <dsp:nvSpPr>
        <dsp:cNvPr id="0" name=""/>
        <dsp:cNvSpPr/>
      </dsp:nvSpPr>
      <dsp:spPr>
        <a:xfrm>
          <a:off x="0" y="3538044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Социјална заштита</a:t>
          </a:r>
          <a:endParaRPr lang="en-US" sz="1500" b="1" kern="1200" dirty="0"/>
        </a:p>
      </dsp:txBody>
      <dsp:txXfrm>
        <a:off x="0" y="3538044"/>
        <a:ext cx="2055390" cy="297000"/>
      </dsp:txXfrm>
    </dsp:sp>
    <dsp:sp modelId="{7845F59F-6101-48DE-ABCC-EC5351843F5B}">
      <dsp:nvSpPr>
        <dsp:cNvPr id="0" name=""/>
        <dsp:cNvSpPr/>
      </dsp:nvSpPr>
      <dsp:spPr>
        <a:xfrm>
          <a:off x="2055390" y="3435950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30900" y="3435950"/>
          <a:ext cx="5590663" cy="50118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Социјална заштита </a:t>
          </a:r>
          <a:r>
            <a:rPr lang="sr-Cyrl-RS" sz="1400" kern="1200" dirty="0"/>
            <a:t>обухвата све трошкове исплате социјалне помоћи за различите категорије грађана.</a:t>
          </a:r>
          <a:endParaRPr lang="en-US" sz="1400" kern="1200" dirty="0"/>
        </a:p>
      </dsp:txBody>
      <dsp:txXfrm>
        <a:off x="2630900" y="3435950"/>
        <a:ext cx="5590663" cy="501187"/>
      </dsp:txXfrm>
    </dsp:sp>
    <dsp:sp modelId="{B471A916-B6F4-4017-A447-E2C98CEE19B9}">
      <dsp:nvSpPr>
        <dsp:cNvPr id="0" name=""/>
        <dsp:cNvSpPr/>
      </dsp:nvSpPr>
      <dsp:spPr>
        <a:xfrm>
          <a:off x="0" y="4213887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Буџетска резерва</a:t>
          </a:r>
          <a:endParaRPr lang="en-US" sz="1500" b="1" kern="1200" dirty="0"/>
        </a:p>
      </dsp:txBody>
      <dsp:txXfrm>
        <a:off x="0" y="4213887"/>
        <a:ext cx="2055390" cy="297000"/>
      </dsp:txXfrm>
    </dsp:sp>
    <dsp:sp modelId="{7F976215-9D17-4223-A92A-D3302071B429}">
      <dsp:nvSpPr>
        <dsp:cNvPr id="0" name=""/>
        <dsp:cNvSpPr/>
      </dsp:nvSpPr>
      <dsp:spPr>
        <a:xfrm>
          <a:off x="2055390" y="3991137"/>
          <a:ext cx="411078" cy="742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30900" y="3991137"/>
          <a:ext cx="5590663" cy="74250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500" b="1" kern="1200" dirty="0"/>
            <a:t>Буџетска резерва </a:t>
          </a:r>
          <a:r>
            <a:rPr lang="sr-Cyrl-RS" sz="1500" kern="12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500" kern="1200" dirty="0"/>
        </a:p>
      </dsp:txBody>
      <dsp:txXfrm>
        <a:off x="2630900" y="3991137"/>
        <a:ext cx="5590663" cy="742500"/>
      </dsp:txXfrm>
    </dsp:sp>
    <dsp:sp modelId="{320B77C6-F8A0-4CEB-8B55-79E4A1BAF9E9}">
      <dsp:nvSpPr>
        <dsp:cNvPr id="0" name=""/>
        <dsp:cNvSpPr/>
      </dsp:nvSpPr>
      <dsp:spPr>
        <a:xfrm>
          <a:off x="0" y="5010387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Капитални издаци</a:t>
          </a:r>
          <a:endParaRPr lang="en-US" sz="1500" b="1" kern="1200" dirty="0"/>
        </a:p>
      </dsp:txBody>
      <dsp:txXfrm>
        <a:off x="0" y="5010387"/>
        <a:ext cx="2055390" cy="297000"/>
      </dsp:txXfrm>
    </dsp:sp>
    <dsp:sp modelId="{803A06C6-F698-48F4-A91D-0B2B17EECBA4}">
      <dsp:nvSpPr>
        <dsp:cNvPr id="0" name=""/>
        <dsp:cNvSpPr/>
      </dsp:nvSpPr>
      <dsp:spPr>
        <a:xfrm>
          <a:off x="2055390" y="4787637"/>
          <a:ext cx="411078" cy="742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30900" y="4787637"/>
          <a:ext cx="5590663" cy="74250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500" b="1" kern="1200" dirty="0"/>
            <a:t>Капитални издаци </a:t>
          </a:r>
          <a:r>
            <a:rPr lang="sr-Cyrl-RS" sz="1500" kern="1200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500" kern="1200" dirty="0"/>
        </a:p>
      </dsp:txBody>
      <dsp:txXfrm>
        <a:off x="2630900" y="4787637"/>
        <a:ext cx="5590663" cy="742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84431-F906-455C-AAF5-4FBEC1E13C27}">
      <dsp:nvSpPr>
        <dsp:cNvPr id="0" name=""/>
        <dsp:cNvSpPr/>
      </dsp:nvSpPr>
      <dsp:spPr>
        <a:xfrm>
          <a:off x="2077946" y="608214"/>
          <a:ext cx="3704076" cy="3704076"/>
        </a:xfrm>
        <a:prstGeom prst="blockArc">
          <a:avLst>
            <a:gd name="adj1" fmla="val 13694209"/>
            <a:gd name="adj2" fmla="val 16863805"/>
            <a:gd name="adj3" fmla="val 3434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75E5C-DEAA-49FF-9C6A-0DF4C03D040D}">
      <dsp:nvSpPr>
        <dsp:cNvPr id="0" name=""/>
        <dsp:cNvSpPr/>
      </dsp:nvSpPr>
      <dsp:spPr>
        <a:xfrm>
          <a:off x="2405396" y="221163"/>
          <a:ext cx="3704076" cy="3704076"/>
        </a:xfrm>
        <a:prstGeom prst="blockArc">
          <a:avLst>
            <a:gd name="adj1" fmla="val 10422916"/>
            <a:gd name="adj2" fmla="val 12733589"/>
            <a:gd name="adj3" fmla="val 3434"/>
          </a:avLst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FD8D8-F116-4363-8F07-0BDD118D8287}">
      <dsp:nvSpPr>
        <dsp:cNvPr id="0" name=""/>
        <dsp:cNvSpPr/>
      </dsp:nvSpPr>
      <dsp:spPr>
        <a:xfrm>
          <a:off x="2335395" y="957182"/>
          <a:ext cx="3704076" cy="3704076"/>
        </a:xfrm>
        <a:prstGeom prst="blockArc">
          <a:avLst>
            <a:gd name="adj1" fmla="val 9354368"/>
            <a:gd name="adj2" fmla="val 11829030"/>
            <a:gd name="adj3" fmla="val 3434"/>
          </a:avLst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B55A0-D6BC-47A3-92D9-CF0D462CBA3E}">
      <dsp:nvSpPr>
        <dsp:cNvPr id="0" name=""/>
        <dsp:cNvSpPr/>
      </dsp:nvSpPr>
      <dsp:spPr>
        <a:xfrm>
          <a:off x="1793125" y="264907"/>
          <a:ext cx="3704076" cy="3704076"/>
        </a:xfrm>
        <a:prstGeom prst="blockArc">
          <a:avLst>
            <a:gd name="adj1" fmla="val 4258345"/>
            <a:gd name="adj2" fmla="val 7676970"/>
            <a:gd name="adj3" fmla="val 3434"/>
          </a:avLst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C4AA2-7966-4002-8CE2-7479E65C1C79}">
      <dsp:nvSpPr>
        <dsp:cNvPr id="0" name=""/>
        <dsp:cNvSpPr/>
      </dsp:nvSpPr>
      <dsp:spPr>
        <a:xfrm>
          <a:off x="2840926" y="223072"/>
          <a:ext cx="3704076" cy="3704076"/>
        </a:xfrm>
        <a:prstGeom prst="blockArc">
          <a:avLst>
            <a:gd name="adj1" fmla="val 3043990"/>
            <a:gd name="adj2" fmla="val 6267285"/>
            <a:gd name="adj3" fmla="val 3434"/>
          </a:avLst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05264-FBF1-4254-AA6E-8DA1048C9EC5}">
      <dsp:nvSpPr>
        <dsp:cNvPr id="0" name=""/>
        <dsp:cNvSpPr/>
      </dsp:nvSpPr>
      <dsp:spPr>
        <a:xfrm>
          <a:off x="2326784" y="899549"/>
          <a:ext cx="3704076" cy="3704076"/>
        </a:xfrm>
        <a:prstGeom prst="blockArc">
          <a:avLst>
            <a:gd name="adj1" fmla="val 20670106"/>
            <a:gd name="adj2" fmla="val 1424320"/>
            <a:gd name="adj3" fmla="val 3434"/>
          </a:avLst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2F3FF-3AAD-4819-B004-ADDCB69227EB}">
      <dsp:nvSpPr>
        <dsp:cNvPr id="0" name=""/>
        <dsp:cNvSpPr/>
      </dsp:nvSpPr>
      <dsp:spPr>
        <a:xfrm>
          <a:off x="2277530" y="165463"/>
          <a:ext cx="3704076" cy="3704076"/>
        </a:xfrm>
        <a:prstGeom prst="blockArc">
          <a:avLst>
            <a:gd name="adj1" fmla="val 19735603"/>
            <a:gd name="adj2" fmla="val 469270"/>
            <a:gd name="adj3" fmla="val 3434"/>
          </a:avLst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62812-7B8C-4DB2-9C0D-14651D9AFC46}">
      <dsp:nvSpPr>
        <dsp:cNvPr id="0" name=""/>
        <dsp:cNvSpPr/>
      </dsp:nvSpPr>
      <dsp:spPr>
        <a:xfrm>
          <a:off x="2672618" y="625427"/>
          <a:ext cx="3704076" cy="3704076"/>
        </a:xfrm>
        <a:prstGeom prst="blockArc">
          <a:avLst>
            <a:gd name="adj1" fmla="val 15735161"/>
            <a:gd name="adj2" fmla="val 18585073"/>
            <a:gd name="adj3" fmla="val 343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436B1-B652-4794-B4F4-4850647DACEB}">
      <dsp:nvSpPr>
        <dsp:cNvPr id="0" name=""/>
        <dsp:cNvSpPr/>
      </dsp:nvSpPr>
      <dsp:spPr>
        <a:xfrm>
          <a:off x="3136648" y="1413599"/>
          <a:ext cx="1951975" cy="1703205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>
              <a:solidFill>
                <a:schemeClr val="bg1"/>
              </a:solidFill>
            </a:rPr>
            <a:t>Укупни расходи и издаци </a:t>
          </a:r>
          <a:r>
            <a:rPr lang="sr-Latn-RS" sz="1600" b="1" kern="1200" dirty="0" smtClean="0">
              <a:solidFill>
                <a:schemeClr val="bg1"/>
              </a:solidFill>
            </a:rPr>
            <a:t>450.797.826,00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3422508" y="1663028"/>
        <a:ext cx="1380255" cy="1204347"/>
      </dsp:txXfrm>
    </dsp:sp>
    <dsp:sp modelId="{73F305AC-CFDC-45B1-8AB8-6FABD1C99179}">
      <dsp:nvSpPr>
        <dsp:cNvPr id="0" name=""/>
        <dsp:cNvSpPr/>
      </dsp:nvSpPr>
      <dsp:spPr>
        <a:xfrm>
          <a:off x="3456383" y="72015"/>
          <a:ext cx="1645794" cy="1203646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bg1"/>
              </a:solidFill>
            </a:rPr>
            <a:t>Коришћење роба и </a:t>
          </a:r>
          <a:r>
            <a:rPr lang="ru-RU" sz="1300" b="1" kern="1200" dirty="0" smtClean="0">
              <a:solidFill>
                <a:schemeClr val="bg1"/>
              </a:solidFill>
            </a:rPr>
            <a:t>услуга </a:t>
          </a:r>
          <a:r>
            <a:rPr lang="sr-Latn-RS" sz="1300" b="1" kern="1200" dirty="0" smtClean="0">
              <a:solidFill>
                <a:schemeClr val="bg1"/>
              </a:solidFill>
            </a:rPr>
            <a:t>161.634.900,00</a:t>
          </a:r>
          <a:r>
            <a:rPr lang="ru-RU" sz="1300" b="1" kern="1200" dirty="0" smtClean="0">
              <a:solidFill>
                <a:schemeClr val="bg1"/>
              </a:solidFill>
            </a:rPr>
            <a:t> </a:t>
          </a:r>
          <a:r>
            <a:rPr lang="ru-RU" sz="1300" b="1" kern="1200" dirty="0">
              <a:solidFill>
                <a:schemeClr val="bg1"/>
              </a:solidFill>
            </a:rPr>
            <a:t>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3697404" y="248285"/>
        <a:ext cx="1163752" cy="851106"/>
      </dsp:txXfrm>
    </dsp:sp>
    <dsp:sp modelId="{A14630AA-C1BD-4A7E-B665-0A7C9B6C19C9}">
      <dsp:nvSpPr>
        <dsp:cNvPr id="0" name=""/>
        <dsp:cNvSpPr/>
      </dsp:nvSpPr>
      <dsp:spPr>
        <a:xfrm>
          <a:off x="4896543" y="504055"/>
          <a:ext cx="1584153" cy="1147914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Дотације и </a:t>
          </a:r>
          <a:r>
            <a:rPr lang="sr-Cyrl-RS" sz="1300" b="1" kern="1200" dirty="0" smtClean="0">
              <a:solidFill>
                <a:schemeClr val="bg1"/>
              </a:solidFill>
            </a:rPr>
            <a:t>трансфери </a:t>
          </a:r>
          <a:r>
            <a:rPr lang="sr-Latn-RS" sz="1300" b="1" kern="1200" dirty="0" smtClean="0">
              <a:solidFill>
                <a:schemeClr val="bg1"/>
              </a:solidFill>
            </a:rPr>
            <a:t>40.432.000,00 </a:t>
          </a:r>
          <a:r>
            <a:rPr lang="sr-Cyrl-RS" sz="1300" b="1" kern="1200" dirty="0" smtClean="0">
              <a:solidFill>
                <a:schemeClr val="bg1"/>
              </a:solidFill>
            </a:rPr>
            <a:t>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5128537" y="672163"/>
        <a:ext cx="1120165" cy="811698"/>
      </dsp:txXfrm>
    </dsp:sp>
    <dsp:sp modelId="{E43F7264-94BE-4E7E-8A98-A0D70BB3AF06}">
      <dsp:nvSpPr>
        <dsp:cNvPr id="0" name=""/>
        <dsp:cNvSpPr/>
      </dsp:nvSpPr>
      <dsp:spPr>
        <a:xfrm>
          <a:off x="5208523" y="1738759"/>
          <a:ext cx="1448709" cy="105288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Расходи за </a:t>
          </a:r>
          <a:r>
            <a:rPr lang="sr-Cyrl-RS" sz="1300" b="1" kern="1200" dirty="0" smtClean="0">
              <a:solidFill>
                <a:schemeClr val="bg1"/>
              </a:solidFill>
            </a:rPr>
            <a:t>запослене </a:t>
          </a:r>
          <a:r>
            <a:rPr lang="sr-Latn-RS" sz="1300" b="1" kern="1200" dirty="0" smtClean="0">
              <a:solidFill>
                <a:schemeClr val="bg1"/>
              </a:solidFill>
            </a:rPr>
            <a:t>97.864.426,00</a:t>
          </a:r>
          <a:r>
            <a:rPr lang="sr-Cyrl-RS" sz="1300" b="1" kern="1200" dirty="0" smtClean="0">
              <a:solidFill>
                <a:schemeClr val="bg1"/>
              </a:solidFill>
            </a:rPr>
            <a:t>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5420682" y="1892951"/>
        <a:ext cx="1024391" cy="744503"/>
      </dsp:txXfrm>
    </dsp:sp>
    <dsp:sp modelId="{115526CD-270E-4C52-A164-15F2B6F9FE39}">
      <dsp:nvSpPr>
        <dsp:cNvPr id="0" name=""/>
        <dsp:cNvSpPr/>
      </dsp:nvSpPr>
      <dsp:spPr>
        <a:xfrm>
          <a:off x="5137380" y="2874497"/>
          <a:ext cx="1415349" cy="1219712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Социјална помоћ </a:t>
          </a:r>
          <a:r>
            <a:rPr lang="sr-Latn-RS" sz="1300" b="1" kern="1200" dirty="0" smtClean="0">
              <a:solidFill>
                <a:schemeClr val="bg1"/>
              </a:solidFill>
            </a:rPr>
            <a:t>23.500.000,00</a:t>
          </a:r>
          <a:r>
            <a:rPr lang="sr-Cyrl-RS" sz="1300" b="1" kern="1200" dirty="0" smtClean="0">
              <a:solidFill>
                <a:schemeClr val="bg1"/>
              </a:solidFill>
            </a:rPr>
            <a:t>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5344653" y="3053120"/>
        <a:ext cx="1000803" cy="862466"/>
      </dsp:txXfrm>
    </dsp:sp>
    <dsp:sp modelId="{5101AD7C-EA94-402A-A388-0FD916639D60}">
      <dsp:nvSpPr>
        <dsp:cNvPr id="0" name=""/>
        <dsp:cNvSpPr/>
      </dsp:nvSpPr>
      <dsp:spPr>
        <a:xfrm>
          <a:off x="3456385" y="3240351"/>
          <a:ext cx="1564439" cy="1194761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Субвенције </a:t>
          </a:r>
          <a:r>
            <a:rPr lang="sr-Latn-RS" sz="1300" b="1" kern="1200" dirty="0" smtClean="0">
              <a:solidFill>
                <a:schemeClr val="bg1"/>
              </a:solidFill>
            </a:rPr>
            <a:t>14.555.000,00</a:t>
          </a:r>
          <a:r>
            <a:rPr lang="sr-Cyrl-RS" sz="1300" b="1" kern="1200" dirty="0" smtClean="0">
              <a:solidFill>
                <a:schemeClr val="bg1"/>
              </a:solidFill>
            </a:rPr>
            <a:t> 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3685492" y="3415320"/>
        <a:ext cx="1106225" cy="844823"/>
      </dsp:txXfrm>
    </dsp:sp>
    <dsp:sp modelId="{D19ADD6D-9F0A-4766-B637-BB2D5495A9BB}">
      <dsp:nvSpPr>
        <dsp:cNvPr id="0" name=""/>
        <dsp:cNvSpPr/>
      </dsp:nvSpPr>
      <dsp:spPr>
        <a:xfrm>
          <a:off x="1811189" y="2934682"/>
          <a:ext cx="1429172" cy="1235240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Остали </a:t>
          </a:r>
          <a:r>
            <a:rPr lang="sr-Cyrl-RS" sz="1300" b="1" kern="1200" dirty="0" smtClean="0">
              <a:solidFill>
                <a:schemeClr val="bg1"/>
              </a:solidFill>
            </a:rPr>
            <a:t>расходи </a:t>
          </a:r>
          <a:r>
            <a:rPr lang="sr-Latn-RS" sz="1300" b="1" kern="1200" dirty="0" smtClean="0">
              <a:solidFill>
                <a:schemeClr val="bg1"/>
              </a:solidFill>
            </a:rPr>
            <a:t>50.078.500,00</a:t>
          </a:r>
          <a:r>
            <a:rPr lang="sr-Cyrl-RS" sz="1300" b="1" kern="1200" dirty="0" smtClean="0">
              <a:solidFill>
                <a:schemeClr val="bg1"/>
              </a:solidFill>
            </a:rPr>
            <a:t> 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2020486" y="3115579"/>
        <a:ext cx="1010578" cy="873446"/>
      </dsp:txXfrm>
    </dsp:sp>
    <dsp:sp modelId="{4F05B281-B6DB-45BB-A427-1BF92AADC139}">
      <dsp:nvSpPr>
        <dsp:cNvPr id="0" name=""/>
        <dsp:cNvSpPr/>
      </dsp:nvSpPr>
      <dsp:spPr>
        <a:xfrm>
          <a:off x="1728105" y="1674538"/>
          <a:ext cx="1440053" cy="1195847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Средства резерве </a:t>
          </a:r>
          <a:r>
            <a:rPr lang="sr-Latn-RS" sz="1300" b="1" kern="1200" dirty="0" smtClean="0">
              <a:solidFill>
                <a:schemeClr val="bg1"/>
              </a:solidFill>
            </a:rPr>
            <a:t>2.538.000,00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1938996" y="1849666"/>
        <a:ext cx="1018271" cy="845591"/>
      </dsp:txXfrm>
    </dsp:sp>
    <dsp:sp modelId="{2D6C03BD-4023-431E-84F6-C080A9961C8A}">
      <dsp:nvSpPr>
        <dsp:cNvPr id="0" name=""/>
        <dsp:cNvSpPr/>
      </dsp:nvSpPr>
      <dsp:spPr>
        <a:xfrm>
          <a:off x="1834812" y="522408"/>
          <a:ext cx="1765587" cy="1160235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Капитални издаци </a:t>
          </a:r>
          <a:r>
            <a:rPr lang="sr-Latn-RS" sz="1300" b="1" kern="1200" dirty="0" smtClean="0">
              <a:solidFill>
                <a:schemeClr val="bg1"/>
              </a:solidFill>
            </a:rPr>
            <a:t>60.195.000,00</a:t>
          </a:r>
          <a:r>
            <a:rPr lang="sr-Cyrl-RS" sz="1300" b="1" kern="1200" dirty="0" smtClean="0">
              <a:solidFill>
                <a:schemeClr val="bg1"/>
              </a:solidFill>
            </a:rPr>
            <a:t> 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2093376" y="692320"/>
        <a:ext cx="1248459" cy="820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9F4BD-8BFC-4A84-A076-798B4573238A}" type="datetimeFigureOut">
              <a:rPr lang="en-US" smtClean="0"/>
              <a:t>27.10.2023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3448F-4185-4CE8-80BA-FC11EA97A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54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89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03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90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40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9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2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79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35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53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14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19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16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8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EEA6-1F04-4EE2-B9D2-7EC358403C7F}" type="datetimeFigureOut">
              <a:rPr lang="en-US" smtClean="0"/>
              <a:t>27.10.2023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FF88-E82D-46AA-B13C-479C825AC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84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EEA6-1F04-4EE2-B9D2-7EC358403C7F}" type="datetimeFigureOut">
              <a:rPr lang="en-US" smtClean="0"/>
              <a:t>27.10.2023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FF88-E82D-46AA-B13C-479C825AC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73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EEA6-1F04-4EE2-B9D2-7EC358403C7F}" type="datetimeFigureOut">
              <a:rPr lang="en-US" smtClean="0"/>
              <a:t>27.10.2023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FF88-E82D-46AA-B13C-479C825AC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7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27.10.2023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7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EEA6-1F04-4EE2-B9D2-7EC358403C7F}" type="datetimeFigureOut">
              <a:rPr lang="en-US" smtClean="0"/>
              <a:t>27.10.2023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FF88-E82D-46AA-B13C-479C825AC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64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EEA6-1F04-4EE2-B9D2-7EC358403C7F}" type="datetimeFigureOut">
              <a:rPr lang="en-US" smtClean="0"/>
              <a:t>27.10.2023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FF88-E82D-46AA-B13C-479C825AC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EEA6-1F04-4EE2-B9D2-7EC358403C7F}" type="datetimeFigureOut">
              <a:rPr lang="en-US" smtClean="0"/>
              <a:t>27.10.2023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FF88-E82D-46AA-B13C-479C825AC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8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EEA6-1F04-4EE2-B9D2-7EC358403C7F}" type="datetimeFigureOut">
              <a:rPr lang="en-US" smtClean="0"/>
              <a:t>27.10.2023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FF88-E82D-46AA-B13C-479C825AC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0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EEA6-1F04-4EE2-B9D2-7EC358403C7F}" type="datetimeFigureOut">
              <a:rPr lang="en-US" smtClean="0"/>
              <a:t>27.10.2023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FF88-E82D-46AA-B13C-479C825AC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51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EEA6-1F04-4EE2-B9D2-7EC358403C7F}" type="datetimeFigureOut">
              <a:rPr lang="en-US" smtClean="0"/>
              <a:t>27.10.2023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FF88-E82D-46AA-B13C-479C825AC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EEA6-1F04-4EE2-B9D2-7EC358403C7F}" type="datetimeFigureOut">
              <a:rPr lang="en-US" smtClean="0"/>
              <a:t>27.10.2023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FF88-E82D-46AA-B13C-479C825AC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3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EEA6-1F04-4EE2-B9D2-7EC358403C7F}" type="datetimeFigureOut">
              <a:rPr lang="en-US" smtClean="0"/>
              <a:t>27.10.2023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FF88-E82D-46AA-B13C-479C825AC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3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6EEA6-1F04-4EE2-B9D2-7EC358403C7F}" type="datetimeFigureOut">
              <a:rPr lang="en-US" smtClean="0"/>
              <a:t>27.10.2023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3FF88-E82D-46AA-B13C-479C825AC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5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http://openclipart.org/detail/171507/money-pot-by-gnokii-17150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/>
          <a:lstStyle/>
          <a:p>
            <a:r>
              <a:rPr lang="sr-Cyrl-RS" dirty="0" smtClean="0"/>
              <a:t>Општина Голубац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7792"/>
            <a:ext cx="6400800" cy="1600200"/>
          </a:xfrm>
        </p:spPr>
        <p:txBody>
          <a:bodyPr/>
          <a:lstStyle/>
          <a:p>
            <a:r>
              <a:rPr lang="sr-Cyrl-RS" dirty="0"/>
              <a:t>ГРАЂАНСКИ ВОДИЧ КРОЗ ОДЛУКУ О БУЏЕТУ за </a:t>
            </a:r>
            <a:r>
              <a:rPr lang="sr-Cyrl-RS" dirty="0" smtClean="0"/>
              <a:t>20</a:t>
            </a:r>
            <a:r>
              <a:rPr lang="sr-Latn-RS" dirty="0" smtClean="0"/>
              <a:t>2</a:t>
            </a:r>
            <a:r>
              <a:rPr lang="sr-Cyrl-RS" dirty="0" smtClean="0"/>
              <a:t>4. </a:t>
            </a:r>
            <a:r>
              <a:rPr lang="sr-Cyrl-RS" dirty="0"/>
              <a:t>годину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POLJSKA 002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6672"/>
            <a:ext cx="188823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40757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Шта су приходи и примања буџета?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849115"/>
              </p:ext>
            </p:extLst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116633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прихода и примања за </a:t>
            </a:r>
            <a:r>
              <a:rPr lang="sr-Cyrl-RS" sz="3000" b="1" dirty="0" smtClean="0"/>
              <a:t>2024. </a:t>
            </a:r>
            <a:r>
              <a:rPr lang="sr-Cyrl-RS" sz="3000" b="1" dirty="0"/>
              <a:t>годину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48749969"/>
              </p:ext>
            </p:extLst>
          </p:nvPr>
        </p:nvGraphicFramePr>
        <p:xfrm>
          <a:off x="827584" y="1052736"/>
          <a:ext cx="792088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21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739001"/>
              </p:ext>
            </p:extLst>
          </p:nvPr>
        </p:nvGraphicFramePr>
        <p:xfrm>
          <a:off x="457200" y="188640"/>
          <a:ext cx="8435280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3226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шта се троше јавна средства</a:t>
            </a:r>
            <a:r>
              <a:rPr lang="en-US" sz="3000" b="1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4921786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sr-Cyrl-RS" sz="1600" dirty="0"/>
              <a:t>	Буџет мора бити у равнотежи, што значи да расходи морају одговарати приходима. Укупни планирани расходи и издаци у </a:t>
            </a:r>
            <a:r>
              <a:rPr lang="sr-Cyrl-RS" sz="1600" dirty="0" smtClean="0"/>
              <a:t>202</a:t>
            </a:r>
            <a:r>
              <a:rPr lang="sr-Latn-RS" sz="1600" dirty="0" smtClean="0"/>
              <a:t>4</a:t>
            </a:r>
            <a:r>
              <a:rPr lang="sr-Cyrl-RS" sz="1600" dirty="0" smtClean="0"/>
              <a:t>. </a:t>
            </a:r>
            <a:r>
              <a:rPr lang="sr-Cyrl-RS" sz="1600" dirty="0"/>
              <a:t>години из буџета износе: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600" b="1" dirty="0"/>
              <a:t>РАСХОДИ </a:t>
            </a:r>
            <a:r>
              <a:rPr lang="sr-Cyrl-RS" sz="1600" dirty="0"/>
              <a:t>Расходи представљају све трошкове </a:t>
            </a:r>
            <a:r>
              <a:rPr lang="sr-Cyrl-RS" sz="1600" dirty="0" smtClean="0"/>
              <a:t>општине </a:t>
            </a:r>
            <a:r>
              <a:rPr lang="sr-Cyrl-RS" sz="1600" dirty="0"/>
              <a:t>за плате буџетских корисника, набавку роба и услуга, субвенције, дотације и трансфере, социјалну помоћ и остале трошкове које </a:t>
            </a:r>
            <a:r>
              <a:rPr lang="sr-Cyrl-RS" sz="1600" dirty="0" smtClean="0"/>
              <a:t>општина </a:t>
            </a:r>
            <a:r>
              <a:rPr lang="sr-Cyrl-RS" sz="1600" dirty="0"/>
              <a:t>обезбеђује без директне и непосредне накнаде. </a:t>
            </a:r>
            <a:endParaRPr lang="vi-VN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600" b="1" dirty="0"/>
              <a:t>ИЗДАЦИ</a:t>
            </a:r>
            <a:r>
              <a:rPr lang="sr-Cyrl-RS" sz="16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600" dirty="0"/>
              <a:t>e</a:t>
            </a:r>
            <a:r>
              <a:rPr lang="sr-Cyrl-RS" sz="16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600" b="1" dirty="0"/>
              <a:t>РАСХОДИ И ИЗДАЦИ </a:t>
            </a:r>
            <a:r>
              <a:rPr lang="sr-Cyrl-RS" sz="1600" dirty="0"/>
              <a:t>морају се исказивати на законом прописан начин, односно морају се исказивати: по </a:t>
            </a:r>
            <a:r>
              <a:rPr lang="sr-Cyrl-RS" sz="1600" i="1" dirty="0"/>
              <a:t>програмима</a:t>
            </a:r>
            <a:r>
              <a:rPr lang="sr-Cyrl-RS" sz="1600" dirty="0"/>
              <a:t> који показују колико се троши за извршавање основних надлежности и стратешких циљева града; по </a:t>
            </a:r>
            <a:r>
              <a:rPr lang="sr-Cyrl-RS" sz="1600" i="1" dirty="0"/>
              <a:t>основној намени </a:t>
            </a:r>
            <a:r>
              <a:rPr lang="sr-Cyrl-RS" sz="1600" dirty="0"/>
              <a:t>која показује за коју врсту трошка се средства издвајају; по </a:t>
            </a:r>
            <a:r>
              <a:rPr lang="sr-Cyrl-RS" sz="1600" i="1" dirty="0"/>
              <a:t>функцији</a:t>
            </a:r>
            <a:r>
              <a:rPr lang="sr-Cyrl-RS" sz="1600" dirty="0"/>
              <a:t> која показује функционалну намену за одређену област и по </a:t>
            </a:r>
            <a:r>
              <a:rPr lang="sr-Cyrl-RS" sz="1600" i="1" dirty="0"/>
              <a:t>корисницима буџета </a:t>
            </a:r>
            <a:r>
              <a:rPr lang="sr-Cyrl-RS" sz="1600" dirty="0"/>
              <a:t>што показује организацију рада града.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CFD6A88A-550B-4306-B111-9817A14514A4}"/>
              </a:ext>
            </a:extLst>
          </p:cNvPr>
          <p:cNvSpPr/>
          <p:nvPr/>
        </p:nvSpPr>
        <p:spPr>
          <a:xfrm>
            <a:off x="2879812" y="2060848"/>
            <a:ext cx="33843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b="1" dirty="0" smtClean="0"/>
              <a:t>450.797.826,00</a:t>
            </a:r>
            <a:r>
              <a:rPr lang="sr-Cyrl-RS" b="1" dirty="0" smtClean="0"/>
              <a:t> </a:t>
            </a:r>
            <a:r>
              <a:rPr lang="sr-Cyrl-RS" b="1" dirty="0"/>
              <a:t>динара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23181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Шта су расходи и издаци буџета?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40725"/>
              </p:ext>
            </p:extLst>
          </p:nvPr>
        </p:nvGraphicFramePr>
        <p:xfrm>
          <a:off x="457200" y="1129627"/>
          <a:ext cx="8229600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9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расхода и издатака буџета за </a:t>
            </a:r>
            <a:r>
              <a:rPr lang="sr-Cyrl-RS" sz="3000" b="1" dirty="0" smtClean="0"/>
              <a:t>2024. </a:t>
            </a:r>
            <a:r>
              <a:rPr lang="sr-Cyrl-RS" sz="3000" b="1" dirty="0"/>
              <a:t>годину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43194"/>
              </p:ext>
            </p:extLst>
          </p:nvPr>
        </p:nvGraphicFramePr>
        <p:xfrm>
          <a:off x="467544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0795853"/>
              </p:ext>
            </p:extLst>
          </p:nvPr>
        </p:nvGraphicFramePr>
        <p:xfrm>
          <a:off x="323528" y="260648"/>
          <a:ext cx="8424936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000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064896" cy="936104"/>
          </a:xfrm>
        </p:spPr>
        <p:txBody>
          <a:bodyPr>
            <a:normAutofit fontScale="90000"/>
          </a:bodyPr>
          <a:lstStyle/>
          <a:p>
            <a:r>
              <a:rPr lang="sr-Cyrl-RS" sz="2800" b="1" dirty="0"/>
              <a:t>Расходи буџета расподељени по директним и индиректним буџетским корисницима</a:t>
            </a:r>
            <a:endParaRPr lang="en-US" sz="2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336052"/>
              </p:ext>
            </p:extLst>
          </p:nvPr>
        </p:nvGraphicFramePr>
        <p:xfrm>
          <a:off x="179512" y="980728"/>
          <a:ext cx="8820472" cy="5791597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6868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651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121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63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Р. </a:t>
                      </a:r>
                      <a:r>
                        <a:rPr lang="en-US" sz="1600" dirty="0" err="1">
                          <a:effectLst/>
                        </a:rPr>
                        <a:t>бр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Назив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буџетског </a:t>
                      </a:r>
                      <a:r>
                        <a:rPr lang="en-US" sz="1600" dirty="0" err="1">
                          <a:effectLst/>
                        </a:rPr>
                        <a:t>корисника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Средства из Одлуке о буџету за </a:t>
                      </a:r>
                      <a:r>
                        <a:rPr lang="sr-Cyrl-RS" sz="1600" dirty="0" smtClean="0"/>
                        <a:t>202</a:t>
                      </a:r>
                      <a:r>
                        <a:rPr lang="sr-Latn-RS" sz="1600" dirty="0" smtClean="0"/>
                        <a:t>4</a:t>
                      </a:r>
                      <a:r>
                        <a:rPr lang="sr-Cyrl-RS" sz="1600" dirty="0" smtClean="0"/>
                        <a:t>. </a:t>
                      </a:r>
                      <a:r>
                        <a:rPr lang="sr-Cyrl-RS" sz="1600" dirty="0"/>
                        <a:t>годину  (износ у динарима)</a:t>
                      </a:r>
                      <a:endParaRPr lang="en-US" sz="16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%  буџета по кориснику</a:t>
                      </a:r>
                      <a:endParaRPr lang="en-US" sz="16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18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1.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Скупштина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sr-Cyrl-RS" sz="1600" b="1" dirty="0" smtClean="0">
                          <a:effectLst/>
                        </a:rPr>
                        <a:t>општине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b="1" dirty="0" smtClean="0">
                          <a:effectLst/>
                          <a:latin typeface="Times New Roman"/>
                          <a:ea typeface="Times New Roman"/>
                        </a:rPr>
                        <a:t>3.445.200,00</a:t>
                      </a:r>
                      <a:endParaRPr lang="sr-Cyrl-RS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b="1" dirty="0" smtClean="0">
                          <a:effectLst/>
                          <a:latin typeface="Times New Roman"/>
                          <a:ea typeface="Times New Roman"/>
                        </a:rPr>
                        <a:t>0,77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77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2.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b="1" dirty="0" smtClean="0">
                          <a:effectLst/>
                          <a:latin typeface="+mn-lt"/>
                          <a:ea typeface="+mn-ea"/>
                        </a:rPr>
                        <a:t>Председник</a:t>
                      </a:r>
                      <a:r>
                        <a:rPr lang="sr-Cyrl-RS" sz="1600" b="1" baseline="0" dirty="0" smtClean="0">
                          <a:effectLst/>
                          <a:latin typeface="+mn-lt"/>
                          <a:ea typeface="+mn-ea"/>
                        </a:rPr>
                        <a:t> општине 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b="1" dirty="0" smtClean="0">
                          <a:effectLst/>
                          <a:latin typeface="Times New Roman"/>
                          <a:ea typeface="Times New Roman"/>
                        </a:rPr>
                        <a:t>6.066.096,00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b="1" dirty="0" smtClean="0">
                          <a:effectLst/>
                          <a:latin typeface="Times New Roman"/>
                          <a:ea typeface="Times New Roman"/>
                        </a:rPr>
                        <a:t>1,35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18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3.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Општинско</a:t>
                      </a:r>
                      <a:r>
                        <a:rPr lang="sr-Cyrl-RS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веће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b="1" dirty="0" smtClean="0">
                          <a:effectLst/>
                          <a:latin typeface="Times New Roman"/>
                          <a:ea typeface="Times New Roman"/>
                        </a:rPr>
                        <a:t>3.415.992,00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b="1" dirty="0" smtClean="0">
                          <a:effectLst/>
                          <a:latin typeface="Times New Roman"/>
                          <a:ea typeface="Times New Roman"/>
                        </a:rPr>
                        <a:t>0,76</a:t>
                      </a:r>
                      <a:endParaRPr lang="sr-Cyrl-RS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18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4.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600" b="1" dirty="0" smtClean="0">
                          <a:effectLst/>
                          <a:latin typeface="+mn-lt"/>
                          <a:ea typeface="+mn-ea"/>
                        </a:rPr>
                        <a:t>Општинско</a:t>
                      </a:r>
                      <a:r>
                        <a:rPr lang="sr-Cyrl-RS" sz="1600" b="1" baseline="0" dirty="0" smtClean="0">
                          <a:effectLst/>
                          <a:latin typeface="+mn-lt"/>
                          <a:ea typeface="+mn-ea"/>
                        </a:rPr>
                        <a:t> правобранилаштво</a:t>
                      </a:r>
                      <a:endParaRPr lang="en-US" sz="16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b="1" dirty="0" smtClean="0">
                          <a:effectLst/>
                          <a:latin typeface="Times New Roman"/>
                          <a:ea typeface="Times New Roman"/>
                        </a:rPr>
                        <a:t>1.916.504,00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b="1" dirty="0" smtClean="0">
                          <a:effectLst/>
                          <a:latin typeface="Times New Roman"/>
                          <a:ea typeface="Times New Roman"/>
                        </a:rPr>
                        <a:t>0,43</a:t>
                      </a:r>
                      <a:endParaRPr lang="sr-Cyrl-RS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18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5.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600" b="1" dirty="0" smtClean="0">
                          <a:effectLst/>
                          <a:latin typeface="+mn-lt"/>
                          <a:ea typeface="+mn-ea"/>
                        </a:rPr>
                        <a:t>Општинска</a:t>
                      </a:r>
                      <a:r>
                        <a:rPr lang="sr-Cyrl-RS" sz="1600" b="1" baseline="0" dirty="0" smtClean="0">
                          <a:effectLst/>
                          <a:latin typeface="+mn-lt"/>
                          <a:ea typeface="+mn-ea"/>
                        </a:rPr>
                        <a:t> управа</a:t>
                      </a:r>
                      <a:endParaRPr lang="en-US" sz="16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 b="1" dirty="0" smtClean="0">
                          <a:effectLst/>
                          <a:latin typeface="Times New Roman"/>
                          <a:ea typeface="Times New Roman"/>
                        </a:rPr>
                        <a:t>316.440.044,00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 b="1" dirty="0" smtClean="0">
                          <a:effectLst/>
                          <a:latin typeface="Times New Roman"/>
                          <a:ea typeface="Times New Roman"/>
                        </a:rPr>
                        <a:t>70,20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18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6.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600" b="1" dirty="0" smtClean="0">
                          <a:effectLst/>
                          <a:latin typeface="+mn-lt"/>
                          <a:ea typeface="+mn-ea"/>
                        </a:rPr>
                        <a:t>Месне</a:t>
                      </a:r>
                      <a:r>
                        <a:rPr lang="sr-Cyrl-RS" sz="1600" b="1" baseline="0" dirty="0" smtClean="0">
                          <a:effectLst/>
                          <a:latin typeface="+mn-lt"/>
                          <a:ea typeface="+mn-ea"/>
                        </a:rPr>
                        <a:t> заједнице</a:t>
                      </a:r>
                      <a:endParaRPr lang="en-US" sz="16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b="1" dirty="0" smtClean="0">
                          <a:effectLst/>
                          <a:latin typeface="Times New Roman"/>
                          <a:ea typeface="Times New Roman"/>
                        </a:rPr>
                        <a:t>3.209.500,00</a:t>
                      </a:r>
                      <a:endParaRPr lang="sr-Cyrl-RS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b="1" dirty="0" smtClean="0">
                          <a:effectLst/>
                          <a:latin typeface="Times New Roman"/>
                          <a:ea typeface="Times New Roman"/>
                        </a:rPr>
                        <a:t>0,72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18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7.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</a:rPr>
                        <a:t>П</a:t>
                      </a:r>
                      <a:r>
                        <a:rPr lang="sr-Cyrl-RS" sz="1600" b="1" dirty="0" smtClean="0">
                          <a:effectLst/>
                        </a:rPr>
                        <a:t>редшколска установа </a:t>
                      </a:r>
                      <a:endParaRPr lang="en-US" sz="16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b="1" dirty="0" smtClean="0">
                          <a:effectLst/>
                          <a:latin typeface="Times New Roman"/>
                          <a:ea typeface="Times New Roman"/>
                        </a:rPr>
                        <a:t>32.673.582,00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b="1" dirty="0" smtClean="0">
                          <a:effectLst/>
                          <a:latin typeface="Times New Roman"/>
                          <a:ea typeface="Times New Roman"/>
                        </a:rPr>
                        <a:t>7,25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18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8.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effectLst/>
                        </a:rPr>
                        <a:t>Туристичка</a:t>
                      </a:r>
                      <a:r>
                        <a:rPr lang="en-US" sz="1600" b="1" dirty="0" smtClean="0">
                          <a:effectLst/>
                        </a:rPr>
                        <a:t> </a:t>
                      </a:r>
                      <a:r>
                        <a:rPr lang="en-US" sz="1600" b="1" dirty="0" err="1" smtClean="0">
                          <a:effectLst/>
                        </a:rPr>
                        <a:t>организација</a:t>
                      </a:r>
                      <a:endParaRPr lang="en-US" sz="16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b="1" dirty="0" smtClean="0">
                          <a:effectLst/>
                          <a:latin typeface="Times New Roman"/>
                          <a:ea typeface="Times New Roman"/>
                        </a:rPr>
                        <a:t>16.477.776,00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b="1" dirty="0" smtClean="0">
                          <a:effectLst/>
                          <a:latin typeface="Times New Roman"/>
                          <a:ea typeface="Times New Roman"/>
                        </a:rPr>
                        <a:t>3,66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18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b="1" dirty="0" smtClean="0">
                          <a:effectLst/>
                          <a:latin typeface="Times New Roman"/>
                          <a:ea typeface="Times New Roman"/>
                        </a:rPr>
                        <a:t>9.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b="1" dirty="0" smtClean="0">
                          <a:effectLst/>
                        </a:rPr>
                        <a:t> Народна библиотека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b="1" dirty="0" smtClean="0">
                          <a:effectLst/>
                          <a:latin typeface="Times New Roman"/>
                          <a:ea typeface="Times New Roman"/>
                        </a:rPr>
                        <a:t>15.312.132,00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b="1" dirty="0" smtClean="0">
                          <a:effectLst/>
                          <a:latin typeface="Times New Roman"/>
                          <a:ea typeface="Times New Roman"/>
                        </a:rPr>
                        <a:t>3,40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18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 b="1" dirty="0" smtClean="0">
                          <a:effectLst/>
                          <a:latin typeface="Times New Roman"/>
                          <a:ea typeface="Times New Roman"/>
                        </a:rPr>
                        <a:t>10.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 b="1" dirty="0" smtClean="0">
                          <a:effectLst/>
                          <a:latin typeface="Times New Roman"/>
                          <a:ea typeface="Times New Roman"/>
                        </a:rPr>
                        <a:t>О.Ш.</a:t>
                      </a:r>
                      <a:r>
                        <a:rPr lang="sr-Cyrl-CS" sz="1600" b="1" baseline="0" dirty="0" smtClean="0">
                          <a:effectLst/>
                          <a:latin typeface="Times New Roman"/>
                          <a:ea typeface="Times New Roman"/>
                        </a:rPr>
                        <a:t> „Бранко Радичевић“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 b="1" dirty="0" smtClean="0">
                          <a:effectLst/>
                          <a:latin typeface="Times New Roman"/>
                          <a:ea typeface="Times New Roman"/>
                        </a:rPr>
                        <a:t>17.320.000,00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 b="1" dirty="0" smtClean="0">
                          <a:effectLst/>
                          <a:latin typeface="Times New Roman"/>
                          <a:ea typeface="Times New Roman"/>
                        </a:rPr>
                        <a:t>3,85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85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b="1" dirty="0" smtClean="0">
                          <a:effectLst/>
                          <a:latin typeface="Times New Roman"/>
                          <a:ea typeface="Times New Roman"/>
                        </a:rPr>
                        <a:t>11.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</a:rPr>
                        <a:t> </a:t>
                      </a:r>
                      <a:r>
                        <a:rPr lang="sr-Cyrl-CS" sz="1500" b="1" dirty="0" smtClean="0">
                          <a:effectLst/>
                        </a:rPr>
                        <a:t>О.Ш. „Вељко Дугошевић“</a:t>
                      </a:r>
                      <a:endParaRPr lang="en-US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 b="1" dirty="0" smtClean="0">
                          <a:effectLst/>
                          <a:latin typeface="Times New Roman"/>
                          <a:ea typeface="Times New Roman"/>
                        </a:rPr>
                        <a:t>9.090.000,00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 b="1" dirty="0" smtClean="0">
                          <a:effectLst/>
                          <a:latin typeface="Times New Roman"/>
                          <a:ea typeface="Times New Roman"/>
                        </a:rPr>
                        <a:t>2,02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490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b="1" dirty="0" smtClean="0">
                          <a:effectLst/>
                          <a:latin typeface="Times New Roman"/>
                          <a:ea typeface="Times New Roman"/>
                        </a:rPr>
                        <a:t>12.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500" b="1" dirty="0" smtClean="0">
                          <a:effectLst/>
                          <a:latin typeface="Times New Roman"/>
                          <a:ea typeface="Times New Roman"/>
                        </a:rPr>
                        <a:t>Дом Здравља </a:t>
                      </a:r>
                      <a:endParaRPr lang="en-US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 b="1" dirty="0" smtClean="0">
                          <a:effectLst/>
                          <a:latin typeface="Times New Roman"/>
                          <a:ea typeface="Times New Roman"/>
                        </a:rPr>
                        <a:t>9.290.000,00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 b="1" dirty="0" smtClean="0">
                          <a:effectLst/>
                          <a:latin typeface="Times New Roman"/>
                          <a:ea typeface="Times New Roman"/>
                        </a:rPr>
                        <a:t>2,06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85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b="1" dirty="0" smtClean="0">
                          <a:effectLst/>
                          <a:latin typeface="Times New Roman"/>
                          <a:ea typeface="Times New Roman"/>
                        </a:rPr>
                        <a:t>13.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500" b="1" dirty="0" smtClean="0">
                          <a:effectLst/>
                          <a:latin typeface="Times New Roman"/>
                          <a:ea typeface="Times New Roman"/>
                        </a:rPr>
                        <a:t>Центар за социјални рад </a:t>
                      </a:r>
                      <a:endParaRPr lang="en-US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 b="1" dirty="0" smtClean="0">
                          <a:effectLst/>
                          <a:latin typeface="Times New Roman"/>
                          <a:ea typeface="Times New Roman"/>
                        </a:rPr>
                        <a:t>16.141.000,00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 b="1" dirty="0" smtClean="0">
                          <a:effectLst/>
                          <a:latin typeface="Times New Roman"/>
                          <a:ea typeface="Times New Roman"/>
                        </a:rPr>
                        <a:t>3,58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85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985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18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У К У П Н О: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400" b="1" dirty="0" smtClean="0">
                          <a:effectLst/>
                          <a:latin typeface="Times New Roman"/>
                          <a:ea typeface="Times New Roman"/>
                        </a:rPr>
                        <a:t>                       </a:t>
                      </a:r>
                      <a:r>
                        <a:rPr lang="sr-Latn-RS" sz="1400" b="1" dirty="0" smtClean="0">
                          <a:effectLst/>
                          <a:latin typeface="Times New Roman"/>
                          <a:ea typeface="Times New Roman"/>
                        </a:rPr>
                        <a:t>450.797.826,00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3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83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83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83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38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Расходи буџета по програмима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441240"/>
              </p:ext>
            </p:extLst>
          </p:nvPr>
        </p:nvGraphicFramePr>
        <p:xfrm>
          <a:off x="91846" y="980729"/>
          <a:ext cx="8960308" cy="587197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96178">
                  <a:extLst>
                    <a:ext uri="{9D8B030D-6E8A-4147-A177-3AD203B41FA5}">
                      <a16:colId xmlns:a16="http://schemas.microsoft.com/office/drawing/2014/main" xmlns="" val="175490075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826029379"/>
                    </a:ext>
                  </a:extLst>
                </a:gridCol>
                <a:gridCol w="1743850">
                  <a:extLst>
                    <a:ext uri="{9D8B030D-6E8A-4147-A177-3AD203B41FA5}">
                      <a16:colId xmlns:a16="http://schemas.microsoft.com/office/drawing/2014/main" xmlns="" val="2943394881"/>
                    </a:ext>
                  </a:extLst>
                </a:gridCol>
              </a:tblGrid>
              <a:tr h="4471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</a:t>
                      </a:r>
                      <a:r>
                        <a:rPr lang="sr-Latn-RS" sz="1200" dirty="0" smtClean="0"/>
                        <a:t>2</a:t>
                      </a:r>
                      <a:r>
                        <a:rPr lang="sr-Cyrl-CS" sz="1200" dirty="0" smtClean="0"/>
                        <a:t>4</a:t>
                      </a:r>
                      <a:r>
                        <a:rPr lang="sr-Cyrl-RS" sz="1200" dirty="0" smtClean="0"/>
                        <a:t>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програму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739698"/>
                  </a:ext>
                </a:extLst>
              </a:tr>
              <a:tr h="262879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</a:rPr>
                        <a:t>Програм 1. Становање, урбанизам и просторно планирање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CS" sz="1200" b="1" i="0" u="none" strike="noStrike" dirty="0" smtClean="0">
                          <a:effectLst/>
                          <a:latin typeface="Arial"/>
                        </a:rPr>
                        <a:t>2.899.000,00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200" b="1" dirty="0" smtClean="0"/>
                        <a:t>0,65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270337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CS" sz="1200" b="1" i="0" u="none" strike="noStrike" dirty="0" smtClean="0">
                          <a:effectLst/>
                          <a:latin typeface="Arial"/>
                        </a:rPr>
                        <a:t>51.686.000,00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200" b="1" dirty="0" smtClean="0"/>
                        <a:t>11,47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886382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3. Локални економски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CS" sz="1200" b="1" i="0" u="none" strike="noStrike" dirty="0" smtClean="0">
                          <a:effectLst/>
                          <a:latin typeface="Arial"/>
                        </a:rPr>
                        <a:t>4.100.000,00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200" b="1" dirty="0" smtClean="0"/>
                        <a:t>0,91</a:t>
                      </a:r>
                      <a:endParaRPr lang="en-US" sz="12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8287674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CS" sz="1200" b="1" i="0" u="none" strike="noStrike" dirty="0" smtClean="0">
                          <a:effectLst/>
                          <a:latin typeface="Arial"/>
                        </a:rPr>
                        <a:t>21.247.776,00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200" b="1" dirty="0" smtClean="0"/>
                        <a:t>4,72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7397033"/>
                  </a:ext>
                </a:extLst>
              </a:tr>
              <a:tr h="24571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5. Пољопривреда и рурални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CS" sz="1200" b="1" i="0" u="none" strike="noStrike" dirty="0" smtClean="0">
                          <a:effectLst/>
                          <a:latin typeface="Arial"/>
                        </a:rPr>
                        <a:t>1</a:t>
                      </a:r>
                      <a:r>
                        <a:rPr lang="sr-Latn-RS" sz="1200" b="1" i="0" u="none" strike="noStrike" dirty="0" smtClean="0">
                          <a:effectLst/>
                          <a:latin typeface="Arial"/>
                        </a:rPr>
                        <a:t>1</a:t>
                      </a:r>
                      <a:r>
                        <a:rPr lang="sr-Cyrl-CS" sz="1200" b="1" i="0" u="none" strike="noStrike" dirty="0" smtClean="0">
                          <a:effectLst/>
                          <a:latin typeface="Arial"/>
                        </a:rPr>
                        <a:t>.150.000,00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="1" dirty="0" smtClean="0"/>
                        <a:t>2,48</a:t>
                      </a:r>
                      <a:endParaRPr lang="sr-Latn-RS" sz="12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4436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6. Заштита животне средине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CS" sz="1200" b="1" i="0" u="none" strike="noStrike" dirty="0" smtClean="0">
                          <a:effectLst/>
                          <a:latin typeface="Arial"/>
                        </a:rPr>
                        <a:t>4.550.000,00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200" b="1" dirty="0" smtClean="0"/>
                        <a:t>1,01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616700"/>
                  </a:ext>
                </a:extLst>
              </a:tr>
              <a:tr h="324868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7. Организација саобраћаја и саобраћајна инфраструктура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CS" sz="1200" b="1" i="0" u="none" strike="noStrike" dirty="0" smtClean="0">
                          <a:effectLst/>
                          <a:latin typeface="Arial"/>
                        </a:rPr>
                        <a:t>25.800.000,00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200" b="1" dirty="0" smtClean="0"/>
                        <a:t>5,73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014335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8. Предшколско васпитање и образовање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 dirty="0" smtClean="0">
                          <a:effectLst/>
                          <a:latin typeface="Arial"/>
                        </a:rPr>
                        <a:t>32.673.582,00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="1" dirty="0" smtClean="0"/>
                        <a:t>7,25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6219187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9. Основно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 dirty="0" smtClean="0">
                          <a:effectLst/>
                          <a:latin typeface="Arial"/>
                        </a:rPr>
                        <a:t>75.272.000,00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="1" dirty="0" smtClean="0"/>
                        <a:t>16,70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655610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CS" sz="1200" b="0" dirty="0" smtClean="0"/>
                        <a:t>Програм 10. Средње образовање и васпитање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CS" sz="1200" b="1" i="0" u="none" strike="noStrike" dirty="0" smtClean="0">
                          <a:effectLst/>
                          <a:latin typeface="Arial"/>
                        </a:rPr>
                        <a:t>400.000,00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200" b="1" dirty="0" smtClean="0"/>
                        <a:t>0,09</a:t>
                      </a:r>
                      <a:endParaRPr lang="en-US" sz="1200" b="1" dirty="0"/>
                    </a:p>
                  </a:txBody>
                  <a:tcPr/>
                </a:tc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</a:t>
                      </a:r>
                      <a:r>
                        <a:rPr lang="sr-Cyrl-RS" sz="1200" dirty="0" smtClean="0"/>
                        <a:t>1</a:t>
                      </a:r>
                      <a:r>
                        <a:rPr lang="sr-Latn-RS" sz="1200" dirty="0" smtClean="0"/>
                        <a:t>1</a:t>
                      </a:r>
                      <a:r>
                        <a:rPr lang="sr-Cyrl-RS" sz="1200" dirty="0" smtClean="0"/>
                        <a:t>. </a:t>
                      </a:r>
                      <a:r>
                        <a:rPr lang="sr-Cyrl-RS" sz="1200" dirty="0"/>
                        <a:t>Социјална и дечија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 dirty="0" smtClean="0">
                          <a:effectLst/>
                          <a:latin typeface="Arial"/>
                        </a:rPr>
                        <a:t>24.350.000,00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="1" dirty="0" smtClean="0"/>
                        <a:t>5,41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473036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</a:t>
                      </a:r>
                      <a:r>
                        <a:rPr lang="sr-Cyrl-RS" sz="1200" dirty="0" smtClean="0"/>
                        <a:t>1</a:t>
                      </a:r>
                      <a:r>
                        <a:rPr lang="sr-Latn-RS" sz="1200" dirty="0" smtClean="0"/>
                        <a:t>2</a:t>
                      </a:r>
                      <a:r>
                        <a:rPr lang="sr-Cyrl-RS" sz="1200" dirty="0" smtClean="0"/>
                        <a:t>. </a:t>
                      </a:r>
                      <a:r>
                        <a:rPr lang="sr-Cyrl-RS" sz="1200" dirty="0"/>
                        <a:t>Здравствена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 dirty="0" smtClean="0">
                          <a:effectLst/>
                          <a:latin typeface="Arial"/>
                        </a:rPr>
                        <a:t>9.290.000,00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="1" dirty="0" smtClean="0"/>
                        <a:t>2,06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3777792"/>
                  </a:ext>
                </a:extLst>
              </a:tr>
              <a:tr h="291155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</a:t>
                      </a:r>
                      <a:r>
                        <a:rPr lang="sr-Cyrl-RS" sz="1200" dirty="0" smtClean="0"/>
                        <a:t>1</a:t>
                      </a:r>
                      <a:r>
                        <a:rPr lang="sr-Latn-RS" sz="1200" dirty="0" smtClean="0"/>
                        <a:t>3</a:t>
                      </a:r>
                      <a:r>
                        <a:rPr lang="sr-Cyrl-RS" sz="1200" dirty="0" smtClean="0"/>
                        <a:t>. </a:t>
                      </a:r>
                      <a:r>
                        <a:rPr lang="sr-Cyrl-RS" sz="1200" dirty="0"/>
                        <a:t>Развој културе и информисања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="1" dirty="0" smtClean="0">
                          <a:latin typeface="Arial" pitchFamily="34" charset="0"/>
                          <a:cs typeface="Arial" pitchFamily="34" charset="0"/>
                        </a:rPr>
                        <a:t>24.202.132,00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="1" dirty="0" smtClean="0"/>
                        <a:t>5,37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41417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</a:t>
                      </a:r>
                      <a:r>
                        <a:rPr lang="sr-Cyrl-RS" sz="1200" dirty="0" smtClean="0"/>
                        <a:t>1</a:t>
                      </a:r>
                      <a:r>
                        <a:rPr lang="sr-Latn-RS" sz="1200" dirty="0" smtClean="0"/>
                        <a:t>4</a:t>
                      </a:r>
                      <a:r>
                        <a:rPr lang="sr-Cyrl-RS" sz="1200" dirty="0" smtClean="0"/>
                        <a:t>. </a:t>
                      </a:r>
                      <a:r>
                        <a:rPr lang="sr-Cyrl-RS" sz="1200" dirty="0"/>
                        <a:t>Развој спорта и омладине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 dirty="0" smtClean="0">
                          <a:effectLst/>
                          <a:latin typeface="Arial"/>
                        </a:rPr>
                        <a:t>21.420.000,00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="1" dirty="0" smtClean="0"/>
                        <a:t>4,76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263995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</a:t>
                      </a:r>
                      <a:r>
                        <a:rPr lang="sr-Cyrl-RS" sz="1200" dirty="0" smtClean="0"/>
                        <a:t>1</a:t>
                      </a:r>
                      <a:r>
                        <a:rPr lang="sr-Latn-RS" sz="1200" dirty="0" smtClean="0"/>
                        <a:t>5</a:t>
                      </a:r>
                      <a:r>
                        <a:rPr lang="sr-Cyrl-RS" sz="1200" dirty="0" smtClean="0"/>
                        <a:t>. </a:t>
                      </a:r>
                      <a:r>
                        <a:rPr lang="sr-Cyrl-RS" sz="1200" dirty="0"/>
                        <a:t>Опште услуге локалне самоуправе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 dirty="0" smtClean="0">
                          <a:effectLst/>
                          <a:latin typeface="Arial"/>
                        </a:rPr>
                        <a:t>125.630.048,00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="1" dirty="0" smtClean="0"/>
                        <a:t>27,87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9910891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</a:t>
                      </a:r>
                      <a:r>
                        <a:rPr lang="sr-Cyrl-RS" sz="1200" dirty="0" smtClean="0"/>
                        <a:t>1</a:t>
                      </a:r>
                      <a:r>
                        <a:rPr lang="sr-Latn-RS" sz="1200" dirty="0" smtClean="0"/>
                        <a:t>6</a:t>
                      </a:r>
                      <a:r>
                        <a:rPr lang="sr-Cyrl-RS" sz="1200" dirty="0" smtClean="0"/>
                        <a:t>. </a:t>
                      </a:r>
                      <a:r>
                        <a:rPr lang="sr-Cyrl-RS" sz="1200" dirty="0"/>
                        <a:t>Политички систем локалне самоуправе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 dirty="0" smtClean="0">
                          <a:effectLst/>
                          <a:latin typeface="Arial"/>
                        </a:rPr>
                        <a:t>12.927.288,00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="1" dirty="0" smtClean="0"/>
                        <a:t>2,87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6446889"/>
                  </a:ext>
                </a:extLst>
              </a:tr>
              <a:tr h="287707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17. Енергетска ефикасност  и обновљиви извори енергије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 dirty="0" smtClean="0">
                          <a:effectLst/>
                          <a:latin typeface="Arial"/>
                        </a:rPr>
                        <a:t>3.200.000,00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="1" dirty="0" smtClean="0"/>
                        <a:t>0,71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978124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r>
                        <a:rPr lang="sr-Cyrl-RS" sz="1400" dirty="0"/>
                        <a:t>Укупни расходи по програмима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000" b="1" dirty="0" smtClean="0"/>
                        <a:t>450.797.826,00</a:t>
                      </a:r>
                      <a:endParaRPr lang="en-US" sz="2000" b="1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375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sr-Cyrl-RS" sz="2000" b="1" dirty="0" smtClean="0"/>
              <a:t>РАСХОДИ БУЏЕТА  ПО ПРОГРАМИМА </a:t>
            </a:r>
            <a:endParaRPr 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758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C:\Users\Olica\Downloads\37412592_2059015307681704_5584234083606593536_o (1)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8414"/>
            <a:ext cx="9144000" cy="714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lica\Downloads\46495339_2137951046454796_2359110701152206848_o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07" y="-34983"/>
            <a:ext cx="4715594" cy="30243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lica\Downloads\26804542_1957336761182893_7247270345745174881_n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68960"/>
            <a:ext cx="3918486" cy="26008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Olica\Downloads\47395168_2148679468715287_7477520994135965696_o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971" y="2564904"/>
            <a:ext cx="4443873" cy="24975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Olica\Downloads\45263876_1570931756341345_260470082667282432_o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45" y="4607737"/>
            <a:ext cx="2832313" cy="21242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50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569773"/>
              </p:ext>
            </p:extLst>
          </p:nvPr>
        </p:nvGraphicFramePr>
        <p:xfrm>
          <a:off x="35496" y="1052736"/>
          <a:ext cx="8424940" cy="5869799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5112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20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78533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35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Latn-RS" sz="1500" dirty="0" smtClean="0">
                          <a:effectLst/>
                        </a:rPr>
                        <a:t>2</a:t>
                      </a:r>
                      <a:r>
                        <a:rPr lang="sr-Cyrl-CS" sz="1500" dirty="0" smtClean="0">
                          <a:effectLst/>
                        </a:rPr>
                        <a:t>4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Latn-RS" sz="1500" dirty="0" smtClean="0">
                          <a:effectLst/>
                        </a:rPr>
                        <a:t>2</a:t>
                      </a:r>
                      <a:r>
                        <a:rPr lang="sr-Cyrl-CS" sz="1500" dirty="0" smtClean="0">
                          <a:effectLst/>
                        </a:rPr>
                        <a:t>5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202</a:t>
                      </a:r>
                      <a:r>
                        <a:rPr lang="sr-Cyrl-CS" sz="1500" dirty="0" smtClean="0">
                          <a:effectLst/>
                        </a:rPr>
                        <a:t>6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9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Финансирање водоводне инфраструктуре у месним заједницама</a:t>
                      </a:r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6.000.000,00</a:t>
                      </a:r>
                      <a:endParaRPr lang="sr-Cyrl-RS" sz="1100" b="1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12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Финансирање уличне расвете у насељу Винци</a:t>
                      </a:r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3.590.000,00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60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Сортски терени и пратећа инфраструктура</a:t>
                      </a:r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3.590.000,00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710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Набавка аутобуса за превоз ученика основног образовања на територији општине Голубац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35.000.000,00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320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Инвестиционо одржавање домова културе у месним заједницама</a:t>
                      </a:r>
                    </a:p>
                    <a:p>
                      <a:pPr algn="ctr" fontAlgn="b"/>
                      <a:endParaRPr lang="sr-Cyrl-RS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3.590.000,00</a:t>
                      </a:r>
                      <a:endParaRPr lang="en-US" sz="1100" b="1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4885"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6027">
                <a:tc>
                  <a:txBody>
                    <a:bodyPr/>
                    <a:lstStyle/>
                    <a:p>
                      <a:pPr algn="ctr" fontAlgn="b"/>
                      <a:endParaRPr lang="sr-Cyrl-RS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7419"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6027"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36027"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082"/>
          </a:xfrm>
        </p:spPr>
        <p:txBody>
          <a:bodyPr>
            <a:noAutofit/>
          </a:bodyPr>
          <a:lstStyle/>
          <a:p>
            <a:r>
              <a:rPr lang="sr-Cyrl-RS" sz="3000" dirty="0"/>
              <a:t>Најважнији капитални пројекти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10987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На крају желимо да Вам се захвалимо што сте издвојили време за читање ове презентације буџета. </a:t>
            </a:r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Уколико сте заинтересовани да сагледате у целини Одлуку о буџету </a:t>
            </a:r>
            <a:r>
              <a:rPr lang="sr-Cyrl-RS" dirty="0" smtClean="0"/>
              <a:t>Општине Голубац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sr-Cyrl-RS" dirty="0"/>
              <a:t>за </a:t>
            </a:r>
            <a:r>
              <a:rPr lang="sr-Cyrl-RS" dirty="0" smtClean="0"/>
              <a:t>2024. </a:t>
            </a:r>
            <a:r>
              <a:rPr lang="sr-Cyrl-RS" dirty="0"/>
              <a:t>годину, исту можете преузети на следећем линку интернет странице градске управе: 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Latn-RS" dirty="0" smtClean="0">
                <a:solidFill>
                  <a:srgbClr val="FF0000"/>
                </a:solidFill>
              </a:rPr>
              <a:t>www.golubac.org.rs</a:t>
            </a:r>
            <a:r>
              <a:rPr lang="sr-Cyrl-R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14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града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</a:t>
            </a:r>
            <a:r>
              <a:rPr lang="sr-Cyrl-RS" dirty="0" smtClean="0"/>
              <a:t>општинска </a:t>
            </a:r>
            <a:r>
              <a:rPr lang="sr-Cyrl-RS" dirty="0"/>
              <a:t>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</a:t>
            </a:r>
            <a:r>
              <a:rPr lang="sr-Cyrl-RS" dirty="0" smtClean="0"/>
              <a:t>20</a:t>
            </a:r>
            <a:r>
              <a:rPr lang="sr-Latn-RS" dirty="0" smtClean="0"/>
              <a:t>2</a:t>
            </a:r>
            <a:r>
              <a:rPr lang="sr-Cyrl-RS" dirty="0" smtClean="0"/>
              <a:t>4. </a:t>
            </a:r>
            <a:r>
              <a:rPr lang="sr-Cyrl-RS" dirty="0"/>
              <a:t>годину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</a:t>
            </a:r>
            <a:r>
              <a:rPr lang="sr-Cyrl-RS" dirty="0" smtClean="0"/>
              <a:t>20</a:t>
            </a:r>
            <a:r>
              <a:rPr lang="sr-Latn-RS" dirty="0" smtClean="0"/>
              <a:t>2</a:t>
            </a:r>
            <a:r>
              <a:rPr lang="sr-Cyrl-RS" dirty="0" smtClean="0"/>
              <a:t>3. </a:t>
            </a:r>
            <a:r>
              <a:rPr lang="sr-Cyrl-RS" dirty="0"/>
              <a:t>годину?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На 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</a:t>
            </a:r>
            <a:r>
              <a:rPr lang="sr-Cyrl-RS" dirty="0" smtClean="0"/>
              <a:t>20</a:t>
            </a:r>
            <a:r>
              <a:rPr lang="sr-Latn-RS" dirty="0" smtClean="0"/>
              <a:t>2</a:t>
            </a:r>
            <a:r>
              <a:rPr lang="sr-Cyrl-RS" dirty="0" smtClean="0"/>
              <a:t>4. </a:t>
            </a:r>
            <a:r>
              <a:rPr lang="sr-Cyrl-RS" dirty="0"/>
              <a:t>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</a:t>
            </a:r>
            <a:r>
              <a:rPr lang="sr-Cyrl-RS" dirty="0" smtClean="0"/>
              <a:t>20</a:t>
            </a:r>
            <a:r>
              <a:rPr lang="sr-Latn-RS" dirty="0" smtClean="0"/>
              <a:t>2</a:t>
            </a:r>
            <a:r>
              <a:rPr lang="sr-Cyrl-RS" dirty="0" smtClean="0"/>
              <a:t>3. </a:t>
            </a:r>
            <a:r>
              <a:rPr lang="sr-Cyrl-RS" dirty="0"/>
              <a:t>годину?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расподељени по директним и индиректним буџетским 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капитални пројекти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пројекти</a:t>
            </a:r>
            <a:r>
              <a:rPr lang="sr-Latn-RS" dirty="0"/>
              <a:t> </a:t>
            </a:r>
            <a:r>
              <a:rPr lang="sr-Cyrl-RS" dirty="0"/>
              <a:t>од интереса за локалну заједницу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7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52603"/>
            <a:ext cx="838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b="1" dirty="0" smtClean="0"/>
              <a:t>Драге суграђанке </a:t>
            </a:r>
            <a:r>
              <a:rPr lang="sr-Cyrl-RS" b="1" dirty="0"/>
              <a:t>и </a:t>
            </a:r>
            <a:r>
              <a:rPr lang="sr-Cyrl-RS" b="1" dirty="0" smtClean="0"/>
              <a:t>суграђани,</a:t>
            </a:r>
            <a:endParaRPr lang="sr-Cyrl-RS" b="1" dirty="0"/>
          </a:p>
          <a:p>
            <a:endParaRPr lang="en-US" dirty="0"/>
          </a:p>
          <a:p>
            <a:pPr algn="just"/>
            <a:r>
              <a:rPr lang="sr-Cyrl-RS" dirty="0"/>
              <a:t>	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endParaRPr lang="en-US" dirty="0"/>
          </a:p>
          <a:p>
            <a:pPr algn="just"/>
            <a:r>
              <a:rPr lang="sr-Cyrl-RS" dirty="0"/>
              <a:t>	Грађански буџет представља сажет и јасан приказ Одлуке о буџету </a:t>
            </a:r>
            <a:r>
              <a:rPr lang="sr-Cyrl-RS" dirty="0" smtClean="0"/>
              <a:t>општине Голубац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sr-Cyrl-RS" dirty="0"/>
              <a:t>за </a:t>
            </a:r>
            <a:r>
              <a:rPr lang="sr-Cyrl-RS" dirty="0" smtClean="0"/>
              <a:t>20</a:t>
            </a:r>
            <a:r>
              <a:rPr lang="sr-Latn-RS" dirty="0" smtClean="0"/>
              <a:t>2</a:t>
            </a:r>
            <a:r>
              <a:rPr lang="sr-Cyrl-CS" dirty="0" smtClean="0"/>
              <a:t>4</a:t>
            </a:r>
            <a:r>
              <a:rPr lang="sr-Cyrl-RS" dirty="0" smtClean="0"/>
              <a:t>. </a:t>
            </a:r>
            <a:r>
              <a:rPr lang="sr-Cyrl-RS" dirty="0"/>
              <a:t>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endParaRPr lang="en-US" dirty="0"/>
          </a:p>
          <a:p>
            <a:pPr algn="just"/>
            <a:r>
              <a:rPr lang="sr-Cyrl-RS" dirty="0"/>
              <a:t>	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града, као и о начину планирања, расподеле и трошења буџетских средстава.</a:t>
            </a:r>
          </a:p>
          <a:p>
            <a:endParaRPr lang="en-US" dirty="0"/>
          </a:p>
          <a:p>
            <a:pPr algn="just"/>
            <a:r>
              <a:rPr lang="sr-Cyrl-RS" dirty="0"/>
              <a:t>	</a:t>
            </a:r>
            <a:r>
              <a:rPr lang="ru-RU" dirty="0"/>
              <a:t>Кроз 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</a:t>
            </a:r>
            <a:r>
              <a:rPr lang="ru-RU" dirty="0" smtClean="0"/>
              <a:t>општине Голубац </a:t>
            </a:r>
            <a:r>
              <a:rPr lang="ru-RU" dirty="0"/>
              <a:t>у заједничком постављању циљева, дефинисању приоритета и планирању развоја нашег града</a:t>
            </a:r>
            <a:r>
              <a:rPr lang="ru-RU" dirty="0" smtClean="0"/>
              <a:t>.</a:t>
            </a:r>
            <a:endParaRPr lang="en-US" dirty="0"/>
          </a:p>
          <a:p>
            <a:pPr algn="just"/>
            <a:endParaRPr lang="en-US" dirty="0">
              <a:solidFill>
                <a:srgbClr val="FF0000"/>
              </a:solidFill>
            </a:endParaRP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             </a:t>
            </a:r>
            <a:r>
              <a:rPr lang="sr-Cyrl-RS" dirty="0" smtClean="0">
                <a:solidFill>
                  <a:srgbClr val="FF0000"/>
                </a:solidFill>
              </a:rPr>
              <a:t>                                                                  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sr-Cyrl-RS" b="1" dirty="0" smtClean="0"/>
              <a:t>др Небојша Мијовић</a:t>
            </a:r>
            <a:endParaRPr lang="sr-Cyrl-RS" b="1" dirty="0"/>
          </a:p>
          <a:p>
            <a:pPr algn="r"/>
            <a:r>
              <a:rPr lang="sr-Cyrl-RS" b="1" dirty="0" smtClean="0"/>
              <a:t>Председник општине Голубац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739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Ко се финансира из буџета?</a:t>
            </a:r>
            <a:endParaRPr lang="en-US" sz="3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0825"/>
            <a:ext cx="4038600" cy="17641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Директни </a:t>
            </a:r>
            <a:r>
              <a:rPr lang="ru-RU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- Скупштина </a:t>
            </a:r>
            <a:r>
              <a:rPr lang="sr-Cyrl-R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општине</a:t>
            </a:r>
            <a:endParaRPr lang="ru-RU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ru-RU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Председник општине</a:t>
            </a:r>
            <a:endParaRPr lang="ru-RU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ru-RU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Општинско веће</a:t>
            </a:r>
            <a:endParaRPr lang="sr-Latn-RS" alt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6350" defTabSz="209550">
              <a:buFontTx/>
              <a:buNone/>
            </a:pPr>
            <a:r>
              <a:rPr lang="sr-Latn-R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-</a:t>
            </a:r>
            <a:r>
              <a:rPr lang="sr-Cyrl-R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Општинско правобранилаштво</a:t>
            </a:r>
            <a:endParaRPr lang="ru-RU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ru-RU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Општинска управа</a:t>
            </a:r>
            <a:endParaRPr lang="ru-RU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sr-Latn-R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553805"/>
            <a:ext cx="4038600" cy="376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altLang="en-US" sz="1600" b="1" dirty="0">
                <a:cs typeface="Calibri" panose="020F0502020204030204" pitchFamily="34" charset="0"/>
              </a:rPr>
              <a:t>Индиректни корисници буџетских </a:t>
            </a:r>
            <a:r>
              <a:rPr lang="ru-RU" altLang="en-US" sz="1600" b="1" dirty="0" smtClean="0">
                <a:cs typeface="Calibri" panose="020F0502020204030204" pitchFamily="34" charset="0"/>
              </a:rPr>
              <a:t>средстава</a:t>
            </a:r>
          </a:p>
          <a:p>
            <a:pPr algn="ctr"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Н</a:t>
            </a:r>
            <a:r>
              <a:rPr lang="ru-RU" altLang="en-US" sz="1600" dirty="0" smtClean="0">
                <a:cs typeface="Calibri" panose="020F0502020204030204" pitchFamily="34" charset="0"/>
              </a:rPr>
              <a:t>ародна библиотека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</a:t>
            </a:r>
            <a:r>
              <a:rPr lang="ru-RU" altLang="en-US" sz="1600" dirty="0" smtClean="0">
                <a:cs typeface="Calibri" panose="020F0502020204030204" pitchFamily="34" charset="0"/>
              </a:rPr>
              <a:t>- </a:t>
            </a:r>
            <a:r>
              <a:rPr lang="ru-RU" altLang="en-US" sz="1600" dirty="0">
                <a:cs typeface="Calibri" panose="020F0502020204030204" pitchFamily="34" charset="0"/>
              </a:rPr>
              <a:t>Предшколска </a:t>
            </a:r>
            <a:r>
              <a:rPr lang="ru-RU" altLang="en-US" sz="1600" dirty="0" smtClean="0">
                <a:cs typeface="Calibri" panose="020F0502020204030204" pitchFamily="34" charset="0"/>
              </a:rPr>
              <a:t>установа Ласта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Туристички организација </a:t>
            </a:r>
            <a:r>
              <a:rPr lang="sr-Cyrl-RS" altLang="en-US" sz="1600" dirty="0" smtClean="0">
                <a:cs typeface="Calibri" panose="020F0502020204030204" pitchFamily="34" charset="0"/>
              </a:rPr>
              <a:t>Голубац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Месне заједнице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274" y="3429000"/>
            <a:ext cx="40386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6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</a:t>
            </a:r>
            <a:r>
              <a:rPr lang="ru-RU" altLang="en-US" sz="1600" dirty="0" smtClean="0">
                <a:cs typeface="Calibri" panose="020F0502020204030204" pitchFamily="34" charset="0"/>
              </a:rPr>
              <a:t>Основне школе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Дом </a:t>
            </a:r>
            <a:r>
              <a:rPr lang="ru-RU" altLang="en-US" sz="1600" dirty="0" smtClean="0">
                <a:cs typeface="Calibri" panose="020F0502020204030204" pitchFamily="34" charset="0"/>
              </a:rPr>
              <a:t>здравља 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 </a:t>
            </a:r>
            <a:r>
              <a:rPr lang="ru-RU" altLang="en-US" sz="1600" dirty="0" smtClean="0">
                <a:cs typeface="Calibri" panose="020F0502020204030204" pitchFamily="34" charset="0"/>
              </a:rPr>
              <a:t>    - Центар </a:t>
            </a:r>
            <a:r>
              <a:rPr lang="ru-RU" altLang="en-US" sz="1600" dirty="0">
                <a:cs typeface="Calibri" panose="020F0502020204030204" pitchFamily="34" charset="0"/>
              </a:rPr>
              <a:t>за социјални </a:t>
            </a:r>
            <a:r>
              <a:rPr lang="ru-RU" altLang="en-US" sz="1600" dirty="0" smtClean="0">
                <a:cs typeface="Calibri" panose="020F0502020204030204" pitchFamily="34" charset="0"/>
              </a:rPr>
              <a:t>рад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3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dirty="0"/>
              <a:t>Како настаје буџет</a:t>
            </a:r>
            <a:r>
              <a:rPr lang="sr-Latn-RS" sz="3000" b="1" dirty="0"/>
              <a:t> </a:t>
            </a:r>
            <a:r>
              <a:rPr lang="sr-Cyrl-RS" sz="3000" b="1" dirty="0"/>
              <a:t>града?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5C6FDEC-5142-4586-B190-1B2F0895762E}"/>
              </a:ext>
            </a:extLst>
          </p:cNvPr>
          <p:cNvSpPr/>
          <p:nvPr/>
        </p:nvSpPr>
        <p:spPr>
          <a:xfrm>
            <a:off x="325657" y="1715070"/>
            <a:ext cx="849268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b="1" dirty="0" smtClean="0"/>
              <a:t>о</a:t>
            </a:r>
            <a:r>
              <a:rPr lang="sr-Cyrl-RS" sz="1700" dirty="0" smtClean="0"/>
              <a:t>пштине </a:t>
            </a:r>
            <a:r>
              <a:rPr lang="sr-Cyrl-RS" sz="1700" dirty="0"/>
              <a:t>је правни документ који утврђује план прихода и примања и расхода и издатака града за буџетску, односно календарску годину.</a:t>
            </a:r>
          </a:p>
          <a:p>
            <a:pPr algn="just"/>
            <a:endParaRPr lang="en-US" sz="11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 smtClean="0"/>
              <a:t>Из општинског </a:t>
            </a:r>
            <a:r>
              <a:rPr lang="sr-Cyrl-RS" sz="1700" dirty="0"/>
              <a:t>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 smtClean="0"/>
              <a:t>Председник општине </a:t>
            </a:r>
            <a:r>
              <a:rPr lang="sr-Cyrl-RS" sz="1700" dirty="0"/>
              <a:t>и локална управа спроводе </a:t>
            </a:r>
            <a:r>
              <a:rPr lang="sr-Cyrl-RS" sz="1700" dirty="0" smtClean="0"/>
              <a:t>општинску </a:t>
            </a:r>
            <a:r>
              <a:rPr lang="sr-Cyrl-RS" sz="1700" dirty="0"/>
              <a:t>политику, а главна полуга те политике и развоја је управо буџет </a:t>
            </a:r>
            <a:r>
              <a:rPr lang="sr-Cyrl-RS" sz="1700" dirty="0" smtClean="0"/>
              <a:t>општине.</a:t>
            </a:r>
            <a:endParaRPr lang="sr-Cyrl-RS" sz="1700" dirty="0"/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Приликом дефинисања овог, за </a:t>
            </a:r>
            <a:r>
              <a:rPr lang="sr-Cyrl-RS" sz="1700" dirty="0" smtClean="0"/>
              <a:t>општину Голубац</a:t>
            </a:r>
            <a:r>
              <a:rPr lang="sr-Latn-RS" sz="1700" dirty="0" smtClean="0"/>
              <a:t> </a:t>
            </a:r>
            <a:r>
              <a:rPr lang="sr-Cyrl-RS" sz="1700" dirty="0"/>
              <a:t>најважнијег документа, </a:t>
            </a:r>
            <a:r>
              <a:rPr lang="sr-Cyrl-RS" sz="1700" dirty="0" smtClean="0"/>
              <a:t>руководили смо </a:t>
            </a:r>
            <a:r>
              <a:rPr lang="sr-Cyrl-RS" sz="1700" dirty="0"/>
              <a:t>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2354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sr-Cyrl-RS" b="1" dirty="0"/>
              <a:t>Ко учествује у буџетском процесу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3530480"/>
              </p:ext>
            </p:extLst>
          </p:nvPr>
        </p:nvGraphicFramePr>
        <p:xfrm>
          <a:off x="1331640" y="1124744"/>
          <a:ext cx="6528048" cy="4712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6084168" y="3597444"/>
            <a:ext cx="1368152" cy="115212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b="1" dirty="0"/>
              <a:t>Грађани и њихова удружења</a:t>
            </a:r>
            <a:endParaRPr lang="en-US" sz="1300" b="1" dirty="0"/>
          </a:p>
        </p:txBody>
      </p:sp>
      <p:sp>
        <p:nvSpPr>
          <p:cNvPr id="6" name="Oval 5"/>
          <p:cNvSpPr/>
          <p:nvPr/>
        </p:nvSpPr>
        <p:spPr>
          <a:xfrm>
            <a:off x="4067944" y="4725144"/>
            <a:ext cx="1332148" cy="9361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b="1" dirty="0"/>
              <a:t>Јавна предузећа</a:t>
            </a:r>
            <a:endParaRPr lang="en-US" sz="1300" b="1" dirty="0"/>
          </a:p>
        </p:txBody>
      </p:sp>
    </p:spTree>
    <p:extLst>
      <p:ext uri="{BB962C8B-B14F-4D97-AF65-F5344CB8AC3E}">
        <p14:creationId xmlns:p14="http://schemas.microsoft.com/office/powerpoint/2010/main" val="224428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основу чега се доноси буџет</a:t>
            </a:r>
            <a:r>
              <a:rPr lang="en-US" sz="3000" b="1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23198251"/>
              </p:ext>
            </p:extLst>
          </p:nvPr>
        </p:nvGraphicFramePr>
        <p:xfrm>
          <a:off x="539552" y="1700808"/>
          <a:ext cx="774948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066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2800" b="1" dirty="0"/>
              <a:t>Како се пуни </a:t>
            </a:r>
            <a:r>
              <a:rPr lang="sr-Cyrl-RS" sz="2800" b="1" dirty="0" smtClean="0"/>
              <a:t>општинска </a:t>
            </a:r>
            <a:r>
              <a:rPr lang="sr-Cyrl-RS" sz="2800" b="1" dirty="0"/>
              <a:t>каса?</a:t>
            </a:r>
            <a:endParaRPr lang="sr-Latn-RS" sz="2800" b="1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80728"/>
            <a:ext cx="8534752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600" dirty="0"/>
              <a:t>Укупни </a:t>
            </a:r>
            <a:r>
              <a:rPr lang="sr-Cyrl-RS" sz="1600" b="1" dirty="0"/>
              <a:t>јавни приходи и примања </a:t>
            </a:r>
            <a:r>
              <a:rPr lang="sr-Cyrl-RS" sz="1600" b="1" dirty="0" smtClean="0"/>
              <a:t> </a:t>
            </a:r>
            <a:r>
              <a:rPr lang="sr-Cyrl-RS" sz="1600" dirty="0" smtClean="0"/>
              <a:t>општине</a:t>
            </a:r>
            <a:r>
              <a:rPr lang="sr-Cyrl-RS" sz="1600" dirty="0" smtClean="0">
                <a:solidFill>
                  <a:srgbClr val="FF0000"/>
                </a:solidFill>
              </a:rPr>
              <a:t> </a:t>
            </a:r>
            <a:r>
              <a:rPr lang="sr-Cyrl-RS" sz="1600" dirty="0" smtClean="0"/>
              <a:t>Голубац</a:t>
            </a:r>
            <a:r>
              <a:rPr lang="sr-Cyrl-RS" sz="1600" dirty="0" smtClean="0">
                <a:solidFill>
                  <a:srgbClr val="FF0000"/>
                </a:solidFill>
              </a:rPr>
              <a:t> </a:t>
            </a:r>
            <a:r>
              <a:rPr lang="sr-Cyrl-RS" sz="1600" dirty="0"/>
              <a:t>за </a:t>
            </a:r>
            <a:r>
              <a:rPr lang="sr-Cyrl-RS" sz="1600" dirty="0" smtClean="0"/>
              <a:t>2024. </a:t>
            </a:r>
            <a:r>
              <a:rPr lang="sr-Cyrl-RS" sz="1600" dirty="0"/>
              <a:t>годину износе</a:t>
            </a:r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sr-Cyrl-RS" sz="1600" dirty="0"/>
          </a:p>
          <a:p>
            <a:pPr marL="0" indent="0" algn="just">
              <a:buNone/>
            </a:pPr>
            <a:endParaRPr lang="en-GB" sz="1600" dirty="0"/>
          </a:p>
          <a:p>
            <a:pPr algn="just"/>
            <a:r>
              <a:rPr lang="sr-Cyrl-RS" sz="1600" dirty="0"/>
              <a:t>Одлуком о буџету </a:t>
            </a:r>
            <a:r>
              <a:rPr lang="sr-Cyrl-RS" sz="1600" dirty="0" smtClean="0"/>
              <a:t>општине Голубац</a:t>
            </a:r>
            <a:r>
              <a:rPr lang="sr-Cyrl-RS" sz="1600" dirty="0" smtClean="0">
                <a:solidFill>
                  <a:srgbClr val="FF0000"/>
                </a:solidFill>
              </a:rPr>
              <a:t> </a:t>
            </a:r>
            <a:r>
              <a:rPr lang="sr-Cyrl-RS" sz="1600" dirty="0" smtClean="0"/>
              <a:t> </a:t>
            </a:r>
            <a:r>
              <a:rPr lang="sr-Cyrl-RS" sz="1600" dirty="0"/>
              <a:t>за </a:t>
            </a:r>
            <a:r>
              <a:rPr lang="sr-Cyrl-RS" sz="1600" dirty="0" smtClean="0"/>
              <a:t>2024. </a:t>
            </a:r>
            <a:r>
              <a:rPr lang="sr-Cyrl-RS" sz="1600" dirty="0"/>
              <a:t>годину планирана су средства из буџета </a:t>
            </a:r>
            <a:r>
              <a:rPr lang="sr-Cyrl-RS" sz="1600" dirty="0" smtClean="0"/>
              <a:t>општине </a:t>
            </a:r>
            <a:r>
              <a:rPr lang="sr-Cyrl-RS" sz="1600" dirty="0"/>
              <a:t>у износу од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sr-Latn-RS" sz="1600" dirty="0" smtClean="0"/>
              <a:t>424.542.826,00</a:t>
            </a:r>
            <a:r>
              <a:rPr lang="sr-Cyrl-RS" sz="1600" dirty="0" smtClean="0">
                <a:solidFill>
                  <a:srgbClr val="FF0000"/>
                </a:solidFill>
              </a:rPr>
              <a:t> </a:t>
            </a:r>
            <a:r>
              <a:rPr lang="sr-Cyrl-RS" sz="1600" dirty="0"/>
              <a:t>динара</a:t>
            </a:r>
            <a:r>
              <a:rPr lang="sr-Latn-RS" sz="1600" dirty="0"/>
              <a:t>, </a:t>
            </a:r>
            <a:r>
              <a:rPr lang="sr-Cyrl-RS" sz="1600" dirty="0"/>
              <a:t>пренета средства из ранијих година у износу од </a:t>
            </a:r>
            <a:r>
              <a:rPr lang="sr-Cyrl-RS" sz="1600" dirty="0" smtClean="0"/>
              <a:t>6.000.000,00 </a:t>
            </a:r>
            <a:r>
              <a:rPr lang="sr-Cyrl-RS" sz="1600" dirty="0"/>
              <a:t>динара и</a:t>
            </a:r>
            <a:r>
              <a:rPr lang="sr-Cyrl-RS" sz="1600" dirty="0">
                <a:solidFill>
                  <a:srgbClr val="FF0000"/>
                </a:solidFill>
              </a:rPr>
              <a:t> </a:t>
            </a:r>
            <a:r>
              <a:rPr lang="sr-Cyrl-RS" sz="1600" dirty="0"/>
              <a:t>средства из осталих извора </a:t>
            </a:r>
            <a:r>
              <a:rPr lang="sr-Latn-RS" sz="1600" dirty="0" smtClean="0"/>
              <a:t>20.255.000,00</a:t>
            </a:r>
            <a:r>
              <a:rPr lang="sr-Cyrl-RS" sz="1600" dirty="0" smtClean="0"/>
              <a:t> </a:t>
            </a:r>
            <a:r>
              <a:rPr lang="sr-Cyrl-RS" sz="1600" dirty="0"/>
              <a:t>динара.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59063670"/>
              </p:ext>
            </p:extLst>
          </p:nvPr>
        </p:nvGraphicFramePr>
        <p:xfrm>
          <a:off x="592521" y="3933056"/>
          <a:ext cx="788896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quals 6">
            <a:extLst>
              <a:ext uri="{FF2B5EF4-FFF2-40B4-BE49-F238E27FC236}">
                <a16:creationId xmlns="" xmlns:a16="http://schemas.microsoft.com/office/drawing/2014/main" id="{CDB27E42-2A8D-4DD4-9160-578F8DDA6D84}"/>
              </a:ext>
            </a:extLst>
          </p:cNvPr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27584" y="1476780"/>
            <a:ext cx="1633564" cy="1752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F752DEC-C823-4E33-9B74-2DB6D4AFC9BB}"/>
              </a:ext>
            </a:extLst>
          </p:cNvPr>
          <p:cNvSpPr txBox="1"/>
          <p:nvPr/>
        </p:nvSpPr>
        <p:spPr>
          <a:xfrm>
            <a:off x="3656945" y="1624385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 smtClean="0"/>
              <a:t>450.797.826,00</a:t>
            </a:r>
            <a:endParaRPr lang="sr-Cyrl-RS" sz="3600" b="1" dirty="0" smtClean="0"/>
          </a:p>
          <a:p>
            <a:r>
              <a:rPr lang="sr-Cyrl-RS" sz="3600" b="1" dirty="0" smtClean="0"/>
              <a:t> </a:t>
            </a:r>
            <a:r>
              <a:rPr lang="sr-Cyrl-RS" sz="3600" b="1" dirty="0"/>
              <a:t>динара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8329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1502</Words>
  <Application>Microsoft Office PowerPoint</Application>
  <PresentationFormat>On-screen Show (4:3)</PresentationFormat>
  <Paragraphs>358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Општина Голубац</vt:lpstr>
      <vt:lpstr>PowerPoint Presentation</vt:lpstr>
      <vt:lpstr>PowerPoint Presentation</vt:lpstr>
      <vt:lpstr>PowerPoint Presentation</vt:lpstr>
      <vt:lpstr>Ко се финансира из буџета?</vt:lpstr>
      <vt:lpstr>Како настаје буџет града?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2024. годину</vt:lpstr>
      <vt:lpstr>PowerPoint Presentation</vt:lpstr>
      <vt:lpstr>На шта се троше јавна средства?</vt:lpstr>
      <vt:lpstr>PowerPoint Presentation</vt:lpstr>
      <vt:lpstr>Структура планираних расхода и издатака буџета за 2024. годину</vt:lpstr>
      <vt:lpstr>PowerPoint Presentation</vt:lpstr>
      <vt:lpstr>Расходи буџета расподељени по директним и индиректним буџетским корисницима</vt:lpstr>
      <vt:lpstr>Расходи буџета по програмима</vt:lpstr>
      <vt:lpstr>РАСХОДИ БУЏЕТА  ПО ПРОГРАМИМА </vt:lpstr>
      <vt:lpstr>Најважнији капитални пројекти</vt:lpstr>
      <vt:lpstr>PowerPoint Presentation</vt:lpstr>
    </vt:vector>
  </TitlesOfParts>
  <Company>by adguard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Olica</dc:creator>
  <cp:lastModifiedBy>Finansije 2020</cp:lastModifiedBy>
  <cp:revision>64</cp:revision>
  <cp:lastPrinted>2021-11-23T06:59:44Z</cp:lastPrinted>
  <dcterms:created xsi:type="dcterms:W3CDTF">2021-11-22T09:19:00Z</dcterms:created>
  <dcterms:modified xsi:type="dcterms:W3CDTF">2023-10-27T06:03:05Z</dcterms:modified>
</cp:coreProperties>
</file>